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sldIdLst>
    <p:sldId id="256" r:id="rId2"/>
    <p:sldId id="258" r:id="rId3"/>
    <p:sldId id="257" r:id="rId4"/>
    <p:sldId id="259" r:id="rId5"/>
    <p:sldId id="260" r:id="rId6"/>
    <p:sldId id="261" r:id="rId7"/>
    <p:sldId id="262" r:id="rId8"/>
    <p:sldId id="263" r:id="rId9"/>
    <p:sldId id="264" r:id="rId10"/>
    <p:sldId id="265" r:id="rId11"/>
    <p:sldId id="269" r:id="rId12"/>
    <p:sldId id="270" r:id="rId13"/>
    <p:sldId id="271" r:id="rId14"/>
    <p:sldId id="272" r:id="rId15"/>
    <p:sldId id="273" r:id="rId16"/>
    <p:sldId id="274" r:id="rId17"/>
    <p:sldId id="275" r:id="rId18"/>
    <p:sldId id="277" r:id="rId19"/>
    <p:sldId id="279" r:id="rId20"/>
    <p:sldId id="281" r:id="rId21"/>
    <p:sldId id="282" r:id="rId22"/>
    <p:sldId id="283" r:id="rId23"/>
    <p:sldId id="284" r:id="rId24"/>
    <p:sldId id="285" r:id="rId25"/>
    <p:sldId id="286" r:id="rId26"/>
    <p:sldId id="287" r:id="rId27"/>
    <p:sldId id="288" r:id="rId28"/>
    <p:sldId id="289" r:id="rId29"/>
    <p:sldId id="290" r:id="rId30"/>
    <p:sldId id="296" r:id="rId31"/>
    <p:sldId id="297" r:id="rId32"/>
    <p:sldId id="298" r:id="rId33"/>
    <p:sldId id="299" r:id="rId34"/>
    <p:sldId id="300" r:id="rId35"/>
    <p:sldId id="301" r:id="rId36"/>
    <p:sldId id="302" r:id="rId37"/>
    <p:sldId id="305"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 id="31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3" d="100"/>
          <a:sy n="53" d="100"/>
        </p:scale>
        <p:origin x="-96" y="-3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03B843-C0A4-4C41-9DCB-211C906F41E8}" type="datetimeFigureOut">
              <a:rPr lang="en-US" smtClean="0"/>
              <a:pPr/>
              <a:t>1/18/2017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82462E-3682-431E-9B1C-92E986F931D7}"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FD1463D-0C94-4A0E-88F2-C981EB22541D}" type="slidenum">
              <a:rPr lang="en-US"/>
              <a:pPr/>
              <a:t>18</a:t>
            </a:fld>
            <a:endParaRPr lang="en-US"/>
          </a:p>
        </p:txBody>
      </p:sp>
      <p:sp>
        <p:nvSpPr>
          <p:cNvPr id="2048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482"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lIns="90000" tIns="46800" rIns="90000" bIns="46800"/>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atin typeface="Arial" charset="0"/>
                <a:ea typeface="Lucida Sans Unicode" charset="0"/>
                <a:cs typeface="Lucida Sans Unicode" charset="0"/>
              </a:rPr>
              <a:t>Verify that received messages come from the alleged source and have not been altered. Also verify the sequence and timing. Digital Signature is used to combat denial of receipt of a message by either the source or desitination.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8DB97458-9860-4E57-A94A-29523D361F36}" type="slidenum">
              <a:rPr lang="en-US"/>
              <a:pPr/>
              <a:t>27</a:t>
            </a:fld>
            <a:endParaRPr lang="en-US"/>
          </a:p>
        </p:txBody>
      </p:sp>
      <p:sp>
        <p:nvSpPr>
          <p:cNvPr id="35842" name="Rectangle 2"/>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35843" name="Rectangle 3"/>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6B5E8B79-48B6-49CC-AC95-A0D87378544E}" type="slidenum">
              <a:rPr lang="en-US"/>
              <a:pPr/>
              <a:t>28</a:t>
            </a:fld>
            <a:endParaRPr lang="en-US"/>
          </a:p>
        </p:txBody>
      </p:sp>
      <p:sp>
        <p:nvSpPr>
          <p:cNvPr id="31745"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31746"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54442084-D638-4AFC-896C-3C85295BEE55}" type="slidenum">
              <a:rPr lang="en-US"/>
              <a:pPr/>
              <a:t>29</a:t>
            </a:fld>
            <a:endParaRPr lang="en-US"/>
          </a:p>
        </p:txBody>
      </p:sp>
      <p:sp>
        <p:nvSpPr>
          <p:cNvPr id="3276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2770"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BB547C31-D19C-4A87-9D3E-4B771B6F9ADF}" type="slidenum">
              <a:rPr lang="en-US"/>
              <a:pPr/>
              <a:t>19</a:t>
            </a:fld>
            <a:endParaRPr lang="en-US"/>
          </a:p>
        </p:txBody>
      </p:sp>
      <p:sp>
        <p:nvSpPr>
          <p:cNvPr id="2252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530"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BA2E34EF-D285-479E-97EC-16DBE232F653}" type="slidenum">
              <a:rPr lang="en-US"/>
              <a:pPr/>
              <a:t>20</a:t>
            </a:fld>
            <a:endParaRPr lang="en-US"/>
          </a:p>
        </p:txBody>
      </p:sp>
      <p:sp>
        <p:nvSpPr>
          <p:cNvPr id="2457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578"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1B8257F-52A2-44B2-9C2B-B2905F3CA4CD}" type="slidenum">
              <a:rPr lang="en-US"/>
              <a:pPr/>
              <a:t>21</a:t>
            </a:fld>
            <a:endParaRPr lang="en-US"/>
          </a:p>
        </p:txBody>
      </p:sp>
      <p:sp>
        <p:nvSpPr>
          <p:cNvPr id="25601"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25602"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92E4DF9E-526F-4DE7-B3BD-B5E54E35CFC7}" type="slidenum">
              <a:rPr lang="en-US"/>
              <a:pPr/>
              <a:t>22</a:t>
            </a:fld>
            <a:endParaRPr lang="en-US"/>
          </a:p>
        </p:txBody>
      </p:sp>
      <p:sp>
        <p:nvSpPr>
          <p:cNvPr id="26625"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26626"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2214B79-4315-47CE-A605-986935020B27}" type="slidenum">
              <a:rPr lang="en-US"/>
              <a:pPr/>
              <a:t>23</a:t>
            </a:fld>
            <a:endParaRPr lang="en-US"/>
          </a:p>
        </p:txBody>
      </p:sp>
      <p:sp>
        <p:nvSpPr>
          <p:cNvPr id="27649"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27650"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AB1D659F-C28F-41D1-A1FC-6B5151A62052}" type="slidenum">
              <a:rPr lang="en-US"/>
              <a:pPr/>
              <a:t>24</a:t>
            </a:fld>
            <a:endParaRPr lang="en-US"/>
          </a:p>
        </p:txBody>
      </p:sp>
      <p:sp>
        <p:nvSpPr>
          <p:cNvPr id="28673"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B4E22E0D-A694-4204-B3DF-0919BA8E13A6}" type="slidenum">
              <a:rPr lang="en-US"/>
              <a:pPr/>
              <a:t>25</a:t>
            </a:fld>
            <a:endParaRPr lang="en-US"/>
          </a:p>
        </p:txBody>
      </p:sp>
      <p:sp>
        <p:nvSpPr>
          <p:cNvPr id="29697"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29698"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AD8B6EE-D5A6-4036-8C88-33997F6D790A}" type="slidenum">
              <a:rPr lang="en-US"/>
              <a:pPr/>
              <a:t>26</a:t>
            </a:fld>
            <a:endParaRPr lang="en-US"/>
          </a:p>
        </p:txBody>
      </p:sp>
      <p:sp>
        <p:nvSpPr>
          <p:cNvPr id="30721"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p:spPr>
      </p:sp>
      <p:sp>
        <p:nvSpPr>
          <p:cNvPr id="30722" name="Rectangle 2"/>
          <p:cNvSpPr txBox="1">
            <a:spLocks noGrp="1"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1/18/2017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971800" y="1828800"/>
            <a:ext cx="6018213" cy="2208213"/>
          </a:xfrm>
        </p:spPr>
        <p:txBody>
          <a:bodyPr/>
          <a:lstStyle/>
          <a:p>
            <a:r>
              <a:rPr lang="en-US" smtClean="0"/>
              <a:t>Click to edit Master title style</a:t>
            </a:r>
            <a:endParaRPr lang="en-IN"/>
          </a:p>
        </p:txBody>
      </p:sp>
      <p:sp>
        <p:nvSpPr>
          <p:cNvPr id="3" name="Date Placeholder 2"/>
          <p:cNvSpPr>
            <a:spLocks noGrp="1"/>
          </p:cNvSpPr>
          <p:nvPr>
            <p:ph type="dt" idx="10"/>
          </p:nvPr>
        </p:nvSpPr>
        <p:spPr>
          <a:xfrm>
            <a:off x="457200" y="6248400"/>
            <a:ext cx="2132013" cy="455613"/>
          </a:xfrm>
        </p:spPr>
        <p:txBody>
          <a:bodyPr/>
          <a:lstStyle>
            <a:lvl1pPr>
              <a:defRPr/>
            </a:lvl1pPr>
          </a:lstStyle>
          <a:p>
            <a:endParaRPr lang="en-US"/>
          </a:p>
        </p:txBody>
      </p:sp>
      <p:sp>
        <p:nvSpPr>
          <p:cNvPr id="4" name="Footer Placeholder 3"/>
          <p:cNvSpPr>
            <a:spLocks noGrp="1"/>
          </p:cNvSpPr>
          <p:nvPr>
            <p:ph type="ftr" idx="11"/>
          </p:nvPr>
        </p:nvSpPr>
        <p:spPr>
          <a:xfrm>
            <a:off x="3124200" y="6248400"/>
            <a:ext cx="2894013" cy="455613"/>
          </a:xfrm>
        </p:spPr>
        <p:txBody>
          <a:bodyPr/>
          <a:lstStyle>
            <a:lvl1pPr>
              <a:defRPr/>
            </a:lvl1pPr>
          </a:lstStyle>
          <a:p>
            <a:endParaRPr lang="en-US"/>
          </a:p>
        </p:txBody>
      </p:sp>
      <p:sp>
        <p:nvSpPr>
          <p:cNvPr id="5" name="Slide Number Placeholder 4"/>
          <p:cNvSpPr>
            <a:spLocks noGrp="1"/>
          </p:cNvSpPr>
          <p:nvPr>
            <p:ph type="sldNum" idx="12"/>
          </p:nvPr>
        </p:nvSpPr>
        <p:spPr>
          <a:xfrm>
            <a:off x="6553200" y="6248400"/>
            <a:ext cx="2132013" cy="455613"/>
          </a:xfrm>
        </p:spPr>
        <p:txBody>
          <a:bodyPr/>
          <a:lstStyle>
            <a:lvl1pPr>
              <a:defRPr/>
            </a:lvl1pPr>
          </a:lstStyle>
          <a:p>
            <a:fld id="{2C5A9F5F-11AA-499A-A686-FB91876659B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1/18/2017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1/18/2017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1/18/2017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1/18/2017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1/18/2017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295400"/>
            <a:ext cx="8305800" cy="3693319"/>
          </a:xfrm>
          <a:prstGeom prst="rect">
            <a:avLst/>
          </a:prstGeom>
          <a:noFill/>
        </p:spPr>
        <p:txBody>
          <a:bodyPr wrap="square" rtlCol="0">
            <a:spAutoFit/>
          </a:bodyPr>
          <a:lstStyle/>
          <a:p>
            <a:pPr>
              <a:buFont typeface="Wingdings" pitchFamily="2" charset="2"/>
              <a:buChar char="q"/>
            </a:pPr>
            <a:r>
              <a:rPr lang="en-US" dirty="0" smtClean="0"/>
              <a:t> In 1984 </a:t>
            </a:r>
            <a:r>
              <a:rPr lang="en-US" dirty="0" err="1" smtClean="0"/>
              <a:t>Taher</a:t>
            </a:r>
            <a:r>
              <a:rPr lang="en-US" dirty="0" smtClean="0"/>
              <a:t> </a:t>
            </a:r>
            <a:r>
              <a:rPr lang="en-US" dirty="0" err="1" smtClean="0"/>
              <a:t>ElGamal</a:t>
            </a:r>
            <a:r>
              <a:rPr lang="en-US" dirty="0" smtClean="0"/>
              <a:t> presented a cryptosystem which is based on the Discrete Logarithm. </a:t>
            </a:r>
          </a:p>
          <a:p>
            <a:pPr>
              <a:buFont typeface="Wingdings" pitchFamily="2" charset="2"/>
              <a:buChar char="q"/>
            </a:pPr>
            <a:r>
              <a:rPr lang="en-US" dirty="0" smtClean="0"/>
              <a:t> Thus </a:t>
            </a:r>
            <a:r>
              <a:rPr lang="en-US" dirty="0" err="1" smtClean="0"/>
              <a:t>ElGamal</a:t>
            </a:r>
            <a:r>
              <a:rPr lang="en-US" dirty="0" smtClean="0"/>
              <a:t> simplified the Die-Hellman key exchange algorithm by introducing</a:t>
            </a:r>
          </a:p>
          <a:p>
            <a:r>
              <a:rPr lang="en-US" dirty="0" smtClean="0"/>
              <a:t>a random exponent k.</a:t>
            </a:r>
          </a:p>
          <a:p>
            <a:pPr>
              <a:buFont typeface="Wingdings" pitchFamily="2" charset="2"/>
              <a:buChar char="q"/>
            </a:pPr>
            <a:r>
              <a:rPr lang="en-US" dirty="0" smtClean="0"/>
              <a:t> The </a:t>
            </a:r>
            <a:r>
              <a:rPr lang="en-US" dirty="0" err="1" smtClean="0"/>
              <a:t>ElGamal</a:t>
            </a:r>
            <a:r>
              <a:rPr lang="en-US" dirty="0" smtClean="0"/>
              <a:t> cryptosystem is usually used in a hybrid cryptosystem.</a:t>
            </a:r>
          </a:p>
          <a:p>
            <a:pPr>
              <a:buFont typeface="Wingdings" pitchFamily="2" charset="2"/>
              <a:buChar char="q"/>
            </a:pPr>
            <a:r>
              <a:rPr lang="en-US" dirty="0" smtClean="0"/>
              <a:t>  It is faster to encrypt the symmetric with </a:t>
            </a:r>
            <a:r>
              <a:rPr lang="en-US" dirty="0" err="1" smtClean="0"/>
              <a:t>Elgamal</a:t>
            </a:r>
            <a:r>
              <a:rPr lang="en-US" dirty="0" smtClean="0"/>
              <a:t> and the with a symmetric cipher.</a:t>
            </a:r>
          </a:p>
          <a:p>
            <a:pPr>
              <a:buFont typeface="Wingdings" pitchFamily="2" charset="2"/>
              <a:buChar char="q"/>
            </a:pPr>
            <a:r>
              <a:rPr lang="en-US" dirty="0" smtClean="0"/>
              <a:t> There are THREE aspects in </a:t>
            </a:r>
            <a:r>
              <a:rPr lang="en-US" dirty="0" err="1" smtClean="0"/>
              <a:t>EIGamal</a:t>
            </a:r>
            <a:r>
              <a:rPr lang="en-US" dirty="0" smtClean="0"/>
              <a:t> Cryptography</a:t>
            </a:r>
          </a:p>
          <a:p>
            <a:pPr lvl="2">
              <a:buFont typeface="Wingdings" pitchFamily="2" charset="2"/>
              <a:buChar char="Ø"/>
            </a:pPr>
            <a:r>
              <a:rPr lang="en-US" dirty="0" smtClean="0"/>
              <a:t> </a:t>
            </a:r>
            <a:r>
              <a:rPr lang="en-US" dirty="0" err="1" smtClean="0"/>
              <a:t>EIGamal</a:t>
            </a:r>
            <a:r>
              <a:rPr lang="en-US" dirty="0" smtClean="0"/>
              <a:t> Key Generation</a:t>
            </a:r>
          </a:p>
          <a:p>
            <a:pPr lvl="2">
              <a:buFont typeface="Wingdings" pitchFamily="2" charset="2"/>
              <a:buChar char="Ø"/>
            </a:pPr>
            <a:r>
              <a:rPr lang="en-US" dirty="0" smtClean="0"/>
              <a:t> </a:t>
            </a:r>
            <a:r>
              <a:rPr lang="en-US" dirty="0" err="1" smtClean="0"/>
              <a:t>EIGamal</a:t>
            </a:r>
            <a:r>
              <a:rPr lang="en-US" dirty="0" smtClean="0"/>
              <a:t> Key Encryption</a:t>
            </a:r>
          </a:p>
          <a:p>
            <a:pPr lvl="2">
              <a:buFont typeface="Wingdings" pitchFamily="2" charset="2"/>
              <a:buChar char="Ø"/>
            </a:pPr>
            <a:r>
              <a:rPr lang="en-US" dirty="0" smtClean="0"/>
              <a:t> </a:t>
            </a:r>
            <a:r>
              <a:rPr lang="en-US" dirty="0" err="1" smtClean="0"/>
              <a:t>EIGamal</a:t>
            </a:r>
            <a:r>
              <a:rPr lang="en-US" dirty="0" smtClean="0"/>
              <a:t> Key Decryption</a:t>
            </a:r>
          </a:p>
          <a:p>
            <a:r>
              <a:rPr lang="en-US" dirty="0" smtClean="0"/>
              <a:t>	</a:t>
            </a:r>
            <a:endParaRPr lang="en-US" dirty="0"/>
          </a:p>
        </p:txBody>
      </p:sp>
      <p:sp>
        <p:nvSpPr>
          <p:cNvPr id="5" name="TextBox 4"/>
          <p:cNvSpPr txBox="1"/>
          <p:nvPr/>
        </p:nvSpPr>
        <p:spPr>
          <a:xfrm>
            <a:off x="533400" y="762000"/>
            <a:ext cx="4876800" cy="523220"/>
          </a:xfrm>
          <a:prstGeom prst="rect">
            <a:avLst/>
          </a:prstGeom>
          <a:noFill/>
        </p:spPr>
        <p:txBody>
          <a:bodyPr wrap="square" rtlCol="0">
            <a:spAutoFit/>
          </a:bodyPr>
          <a:lstStyle/>
          <a:p>
            <a:r>
              <a:rPr lang="en-US" sz="2800" b="1" dirty="0" err="1" smtClean="0"/>
              <a:t>ElGamal</a:t>
            </a:r>
            <a:r>
              <a:rPr lang="en-US" sz="2800" b="1" dirty="0" smtClean="0"/>
              <a:t> Cryptosystem</a:t>
            </a:r>
            <a:endParaRPr lang="en-US"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a:r>
              <a:rPr lang="en-US"/>
              <a:t>Introduction</a:t>
            </a:r>
          </a:p>
        </p:txBody>
      </p:sp>
      <p:sp>
        <p:nvSpPr>
          <p:cNvPr id="4099" name="Rectangle 3"/>
          <p:cNvSpPr>
            <a:spLocks noGrp="1" noChangeArrowheads="1"/>
          </p:cNvSpPr>
          <p:nvPr>
            <p:ph type="body" idx="1"/>
          </p:nvPr>
        </p:nvSpPr>
        <p:spPr/>
        <p:txBody>
          <a:bodyPr/>
          <a:lstStyle/>
          <a:p>
            <a:pPr>
              <a:lnSpc>
                <a:spcPct val="90000"/>
              </a:lnSpc>
            </a:pPr>
            <a:r>
              <a:rPr lang="en-US" sz="2400"/>
              <a:t>MD5 algorithm was developed by Professor Ronald L. Rivest in 1991. According to RFC 1321, “MD5 message-digest algorithm takes as input a message of arbitrary length and produces as output a 128-bit "fingerprint" or "message digest" of the input …The MD5 algorithm is intended for digital signature applications, where a large file must be "compressed" in a secure manner before being encrypted with a private (secret) key under a public-key cryptosystem such as RSA.”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l"/>
            <a:r>
              <a:rPr lang="en-US" sz="3600" b="1"/>
              <a:t>MD5 Algorithm Structure</a:t>
            </a:r>
            <a:endParaRPr lang="en-US"/>
          </a:p>
        </p:txBody>
      </p:sp>
      <p:pic>
        <p:nvPicPr>
          <p:cNvPr id="5124" name="Picture 4"/>
          <p:cNvPicPr>
            <a:picLocks noGrp="1" noChangeAspect="1" noChangeArrowheads="1"/>
          </p:cNvPicPr>
          <p:nvPr>
            <p:ph idx="1"/>
          </p:nvPr>
        </p:nvPicPr>
        <p:blipFill>
          <a:blip r:embed="rId2"/>
          <a:srcRect l="28627" t="45323" r="24368" b="39594"/>
          <a:stretch>
            <a:fillRect/>
          </a:stretch>
        </p:blipFill>
        <p:spPr>
          <a:xfrm>
            <a:off x="685800" y="1600200"/>
            <a:ext cx="7620000" cy="4525963"/>
          </a:xfrm>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l"/>
            <a:r>
              <a:rPr lang="en-US" sz="3600"/>
              <a:t>Implementation Steps</a:t>
            </a:r>
          </a:p>
        </p:txBody>
      </p:sp>
      <p:sp>
        <p:nvSpPr>
          <p:cNvPr id="7171" name="Rectangle 3"/>
          <p:cNvSpPr>
            <a:spLocks noGrp="1" noChangeArrowheads="1"/>
          </p:cNvSpPr>
          <p:nvPr>
            <p:ph type="body" idx="1"/>
          </p:nvPr>
        </p:nvSpPr>
        <p:spPr/>
        <p:txBody>
          <a:bodyPr/>
          <a:lstStyle/>
          <a:p>
            <a:pPr>
              <a:lnSpc>
                <a:spcPct val="90000"/>
              </a:lnSpc>
            </a:pPr>
            <a:r>
              <a:rPr lang="en-US" sz="2400"/>
              <a:t>Step1 Append padding bits</a:t>
            </a:r>
          </a:p>
          <a:p>
            <a:pPr>
              <a:lnSpc>
                <a:spcPct val="90000"/>
              </a:lnSpc>
              <a:buFontTx/>
              <a:buNone/>
            </a:pPr>
            <a:r>
              <a:rPr lang="en-US" sz="2400"/>
              <a:t>   	The input message is "padded" (extended) so that its length (in bits) equals to 448 mod 512. Padding is always performed, even if the length of the message is already 448 mod 512. </a:t>
            </a:r>
          </a:p>
          <a:p>
            <a:pPr>
              <a:lnSpc>
                <a:spcPct val="90000"/>
              </a:lnSpc>
              <a:buFontTx/>
              <a:buNone/>
            </a:pPr>
            <a:r>
              <a:rPr lang="en-US" sz="2400"/>
              <a:t>	Padding is performed as follows: a single "1" bit is appended to the message, and then "0" bits are appended so that the length in bits of the padded message becomes congruent to 448 mod 512. At least one bit and at most 512 bits are appended.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l"/>
            <a:r>
              <a:rPr lang="en-US" sz="3600"/>
              <a:t>Implementation Steps</a:t>
            </a:r>
          </a:p>
        </p:txBody>
      </p:sp>
      <p:sp>
        <p:nvSpPr>
          <p:cNvPr id="8195" name="Rectangle 3"/>
          <p:cNvSpPr>
            <a:spLocks noGrp="1" noChangeArrowheads="1"/>
          </p:cNvSpPr>
          <p:nvPr>
            <p:ph type="body" idx="1"/>
          </p:nvPr>
        </p:nvSpPr>
        <p:spPr/>
        <p:txBody>
          <a:bodyPr/>
          <a:lstStyle/>
          <a:p>
            <a:pPr>
              <a:lnSpc>
                <a:spcPct val="80000"/>
              </a:lnSpc>
            </a:pPr>
            <a:r>
              <a:rPr lang="en-US" sz="2400" dirty="0"/>
              <a:t>Step2. Append length</a:t>
            </a:r>
          </a:p>
          <a:p>
            <a:pPr>
              <a:lnSpc>
                <a:spcPct val="80000"/>
              </a:lnSpc>
              <a:buFontTx/>
              <a:buNone/>
            </a:pPr>
            <a:r>
              <a:rPr lang="en-US" sz="2400" dirty="0"/>
              <a:t>	A 64-bit representation of the length of the message is appended to the result of step1. If the length of the message is greater than 2^64, only the low-order 64 bits will be used. </a:t>
            </a:r>
            <a:endParaRPr lang="en-US" sz="2400" dirty="0" smtClean="0"/>
          </a:p>
          <a:p>
            <a:pPr>
              <a:lnSpc>
                <a:spcPct val="80000"/>
              </a:lnSpc>
              <a:buFontTx/>
              <a:buNone/>
            </a:pPr>
            <a:endParaRPr lang="en-US" sz="2400" dirty="0"/>
          </a:p>
          <a:p>
            <a:pPr>
              <a:lnSpc>
                <a:spcPct val="80000"/>
              </a:lnSpc>
              <a:buFontTx/>
              <a:buNone/>
            </a:pPr>
            <a:r>
              <a:rPr lang="en-US" sz="2400" dirty="0"/>
              <a:t>	The resulting message (after padding with bits and with b) has a length that is an exact multiple of 512 bits. The input message will have a length that is an exact multiple of 16 (32-bit) words.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a:r>
              <a:rPr lang="en-US" sz="3600"/>
              <a:t>Implementation Steps</a:t>
            </a:r>
          </a:p>
        </p:txBody>
      </p:sp>
      <p:sp>
        <p:nvSpPr>
          <p:cNvPr id="9219" name="Rectangle 3"/>
          <p:cNvSpPr>
            <a:spLocks noGrp="1" noChangeArrowheads="1"/>
          </p:cNvSpPr>
          <p:nvPr>
            <p:ph type="body" idx="1"/>
          </p:nvPr>
        </p:nvSpPr>
        <p:spPr>
          <a:xfrm>
            <a:off x="457200" y="1371600"/>
            <a:ext cx="8229600" cy="4525963"/>
          </a:xfrm>
        </p:spPr>
        <p:txBody>
          <a:bodyPr/>
          <a:lstStyle/>
          <a:p>
            <a:r>
              <a:rPr lang="en-US" sz="2400"/>
              <a:t>Step3. Initialize MD buffer</a:t>
            </a:r>
          </a:p>
          <a:p>
            <a:pPr>
              <a:buFontTx/>
              <a:buNone/>
            </a:pPr>
            <a:r>
              <a:rPr lang="en-US" sz="2400"/>
              <a:t>	A four-word buffer (A, B, C, D) is used to compute the message digest.  Each of A, B, C, D is a 32-bit register. These registers are initialized to the following values in hexadecimal, low-order bytes first): </a:t>
            </a:r>
          </a:p>
          <a:p>
            <a:pPr>
              <a:buFontTx/>
              <a:buNone/>
            </a:pPr>
            <a:r>
              <a:rPr lang="en-US" sz="2400"/>
              <a:t>        </a:t>
            </a:r>
          </a:p>
          <a:p>
            <a:pPr lvl="4">
              <a:buFontTx/>
              <a:buNone/>
            </a:pPr>
            <a:r>
              <a:rPr lang="en-US" sz="2400"/>
              <a:t>word A: 01 23 45 67          </a:t>
            </a:r>
          </a:p>
          <a:p>
            <a:pPr lvl="4">
              <a:buFontTx/>
              <a:buNone/>
            </a:pPr>
            <a:r>
              <a:rPr lang="en-US" sz="2400"/>
              <a:t>word B: 89 ab cd ef          </a:t>
            </a:r>
          </a:p>
          <a:p>
            <a:pPr lvl="4">
              <a:buFontTx/>
              <a:buNone/>
            </a:pPr>
            <a:r>
              <a:rPr lang="en-US" sz="2400"/>
              <a:t>word C: fe dc ba 98          </a:t>
            </a:r>
          </a:p>
          <a:p>
            <a:pPr lvl="4">
              <a:buFontTx/>
              <a:buNone/>
            </a:pPr>
            <a:r>
              <a:rPr lang="en-US" sz="2400"/>
              <a:t>word D: 76 54 32 10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a:r>
              <a:rPr lang="en-US" sz="3600"/>
              <a:t>Implementation Steps</a:t>
            </a:r>
          </a:p>
        </p:txBody>
      </p:sp>
      <p:sp>
        <p:nvSpPr>
          <p:cNvPr id="10243" name="Rectangle 3"/>
          <p:cNvSpPr>
            <a:spLocks noGrp="1" noChangeArrowheads="1"/>
          </p:cNvSpPr>
          <p:nvPr>
            <p:ph type="body" idx="1"/>
          </p:nvPr>
        </p:nvSpPr>
        <p:spPr/>
        <p:txBody>
          <a:bodyPr/>
          <a:lstStyle/>
          <a:p>
            <a:pPr>
              <a:lnSpc>
                <a:spcPct val="80000"/>
              </a:lnSpc>
            </a:pPr>
            <a:r>
              <a:rPr lang="en-US" sz="2400"/>
              <a:t>Step4. Process message in 16-word blocks</a:t>
            </a:r>
          </a:p>
          <a:p>
            <a:pPr>
              <a:lnSpc>
                <a:spcPct val="80000"/>
              </a:lnSpc>
              <a:buFontTx/>
              <a:buNone/>
            </a:pPr>
            <a:r>
              <a:rPr lang="en-US" sz="2400"/>
              <a:t>	Four functions will be defined such that each function takes an input of three 32-bit words and produces a 32-bit word output. </a:t>
            </a:r>
          </a:p>
          <a:p>
            <a:pPr>
              <a:lnSpc>
                <a:spcPct val="80000"/>
              </a:lnSpc>
              <a:buFontTx/>
              <a:buNone/>
            </a:pPr>
            <a:r>
              <a:rPr lang="en-US" sz="2400"/>
              <a:t>         </a:t>
            </a:r>
          </a:p>
          <a:p>
            <a:pPr lvl="3">
              <a:lnSpc>
                <a:spcPct val="80000"/>
              </a:lnSpc>
              <a:buFontTx/>
              <a:buNone/>
            </a:pPr>
            <a:r>
              <a:rPr lang="en-US" sz="2400"/>
              <a:t>F (X, Y, Z) = XY or not (X) Z          </a:t>
            </a:r>
          </a:p>
          <a:p>
            <a:pPr lvl="3">
              <a:lnSpc>
                <a:spcPct val="80000"/>
              </a:lnSpc>
              <a:buFontTx/>
              <a:buNone/>
            </a:pPr>
            <a:r>
              <a:rPr lang="en-US" sz="2400"/>
              <a:t>G (X, Y, Z) = XZ or Y not (Z)          </a:t>
            </a:r>
          </a:p>
          <a:p>
            <a:pPr lvl="3">
              <a:lnSpc>
                <a:spcPct val="80000"/>
              </a:lnSpc>
              <a:buFontTx/>
              <a:buNone/>
            </a:pPr>
            <a:r>
              <a:rPr lang="en-US" sz="2400"/>
              <a:t>H (X, Y, Z) = X xor Y xor Z   </a:t>
            </a:r>
          </a:p>
          <a:p>
            <a:pPr lvl="3">
              <a:lnSpc>
                <a:spcPct val="80000"/>
              </a:lnSpc>
              <a:buFontTx/>
              <a:buNone/>
            </a:pPr>
            <a:r>
              <a:rPr lang="en-US" sz="2400"/>
              <a:t>I (X, Y, Z) = Y xor (X or not (Z)) </a:t>
            </a:r>
          </a:p>
          <a:p>
            <a:pPr lvl="3">
              <a:lnSpc>
                <a:spcPct val="80000"/>
              </a:lnSpc>
              <a:buFontTx/>
              <a:buNone/>
            </a:pPr>
            <a:endParaRPr lang="en-US" sz="2400"/>
          </a:p>
          <a:p>
            <a:pPr lvl="3">
              <a:lnSpc>
                <a:spcPct val="80000"/>
              </a:lnSpc>
              <a:buFontTx/>
              <a:buNone/>
            </a:pPr>
            <a:endParaRPr lang="en-US" sz="2400"/>
          </a:p>
          <a:p>
            <a:pPr lvl="3">
              <a:lnSpc>
                <a:spcPct val="80000"/>
              </a:lnSpc>
              <a:buFontTx/>
              <a:buNone/>
            </a:pPr>
            <a:endParaRPr lang="en-US" sz="18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a:r>
              <a:rPr lang="en-US" sz="3600"/>
              <a:t>Implementation Steps</a:t>
            </a:r>
          </a:p>
        </p:txBody>
      </p:sp>
      <p:sp>
        <p:nvSpPr>
          <p:cNvPr id="11267" name="Rectangle 3"/>
          <p:cNvSpPr>
            <a:spLocks noGrp="1" noChangeArrowheads="1"/>
          </p:cNvSpPr>
          <p:nvPr>
            <p:ph type="body" idx="1"/>
          </p:nvPr>
        </p:nvSpPr>
        <p:spPr/>
        <p:txBody>
          <a:bodyPr>
            <a:normAutofit fontScale="92500" lnSpcReduction="10000"/>
          </a:bodyPr>
          <a:lstStyle/>
          <a:p>
            <a:pPr>
              <a:buFontTx/>
              <a:buNone/>
            </a:pPr>
            <a:r>
              <a:rPr lang="en-US" sz="2400"/>
              <a:t>Round 1.      </a:t>
            </a:r>
          </a:p>
          <a:p>
            <a:pPr>
              <a:buFontTx/>
              <a:buNone/>
            </a:pPr>
            <a:endParaRPr lang="en-US" sz="2400"/>
          </a:p>
          <a:p>
            <a:pPr>
              <a:buFontTx/>
              <a:buNone/>
            </a:pPr>
            <a:r>
              <a:rPr lang="en-US" sz="2400"/>
              <a:t>[abcd k s i] denote the operation a = b + ((a + F (b, c, d) + X [k] + T [i]) &lt;&lt;&lt; s).</a:t>
            </a:r>
          </a:p>
          <a:p>
            <a:pPr>
              <a:buFontTx/>
              <a:buNone/>
            </a:pPr>
            <a:r>
              <a:rPr lang="en-US" sz="2400"/>
              <a:t>    </a:t>
            </a:r>
          </a:p>
          <a:p>
            <a:pPr>
              <a:buFontTx/>
              <a:buNone/>
            </a:pPr>
            <a:r>
              <a:rPr lang="en-US" sz="2400"/>
              <a:t>Do the following 16 operations.     </a:t>
            </a:r>
          </a:p>
          <a:p>
            <a:pPr>
              <a:buFontTx/>
              <a:buNone/>
            </a:pPr>
            <a:r>
              <a:rPr lang="en-US" sz="2000"/>
              <a:t>[ABCD  0  7  1]    [DABC  1 12  2]    [CDAB  2 17  3]    [BCDA  3 22 4]</a:t>
            </a:r>
          </a:p>
          <a:p>
            <a:pPr>
              <a:buFontTx/>
              <a:buNone/>
            </a:pPr>
            <a:r>
              <a:rPr lang="en-US" sz="2000"/>
              <a:t>[ABCD  4  7  5]    [DABC  5 12  6]    [CDAB  6 17  7]    [BCDA  7 22  8]</a:t>
            </a:r>
          </a:p>
          <a:p>
            <a:pPr>
              <a:buFontTx/>
              <a:buNone/>
            </a:pPr>
            <a:r>
              <a:rPr lang="en-US" sz="2000"/>
              <a:t>[ABCD  8  7  9]    [DABC  9 12 10]   [CDAB 10 17 11]  [BCDA 11 22 12]</a:t>
            </a:r>
          </a:p>
          <a:p>
            <a:pPr>
              <a:buFontTx/>
              <a:buNone/>
            </a:pPr>
            <a:r>
              <a:rPr lang="en-US" sz="2000"/>
              <a:t>[ABCD 12  7 13]  [DABC 13 12 14]  [CDAB 14 17 15]  [BCDA 15 22 16]</a:t>
            </a:r>
            <a:r>
              <a:rPr lang="en-US" sz="240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457200" y="457200"/>
            <a:ext cx="8229600" cy="1312863"/>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SECURE HASHING ALGORITHM</a:t>
            </a:r>
            <a:br>
              <a:rPr lang="en-US" sz="24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n-US" sz="24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Purpose</a:t>
            </a:r>
            <a:r>
              <a:rPr lang="en-US" sz="2400" dirty="0">
                <a:ln w="18000">
                  <a:solidFill>
                    <a:schemeClr val="accent2">
                      <a:satMod val="140000"/>
                    </a:schemeClr>
                  </a:solidFill>
                  <a:prstDash val="solid"/>
                  <a:miter lim="800000"/>
                </a:ln>
                <a:noFill/>
                <a:effectLst>
                  <a:outerShdw blurRad="25500" dist="23000" dir="7020000" algn="tl">
                    <a:srgbClr val="000000">
                      <a:alpha val="50000"/>
                    </a:srgbClr>
                  </a:outerShdw>
                </a:effectLst>
              </a:rPr>
              <a:t>: Authentication </a:t>
            </a:r>
            <a:r>
              <a:rPr lang="en-US" sz="24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  Not </a:t>
            </a:r>
            <a:r>
              <a:rPr lang="en-US" sz="2400" dirty="0">
                <a:ln w="18000">
                  <a:solidFill>
                    <a:schemeClr val="accent2">
                      <a:satMod val="140000"/>
                    </a:schemeClr>
                  </a:solidFill>
                  <a:prstDash val="solid"/>
                  <a:miter lim="800000"/>
                </a:ln>
                <a:noFill/>
                <a:effectLst>
                  <a:outerShdw blurRad="25500" dist="23000" dir="7020000" algn="tl">
                    <a:srgbClr val="000000">
                      <a:alpha val="50000"/>
                    </a:srgbClr>
                  </a:outerShdw>
                </a:effectLst>
              </a:rPr>
              <a:t>Encryption</a:t>
            </a:r>
          </a:p>
        </p:txBody>
      </p:sp>
      <p:sp>
        <p:nvSpPr>
          <p:cNvPr id="5122" name="Rectangle 2"/>
          <p:cNvSpPr>
            <a:spLocks noGrp="1" noChangeArrowheads="1"/>
          </p:cNvSpPr>
          <p:nvPr>
            <p:ph type="body" idx="4294967295"/>
          </p:nvPr>
        </p:nvSpPr>
        <p:spPr>
          <a:xfrm>
            <a:off x="457200" y="1928813"/>
            <a:ext cx="8229600" cy="4929187"/>
          </a:xfrm>
          <a:ln/>
        </p:spPr>
        <p:txBody>
          <a:bodyPr/>
          <a:lstStyle/>
          <a:p>
            <a:pPr marL="341313" indent="-339725">
              <a:lnSpc>
                <a:spcPct val="90000"/>
              </a:lnSpc>
              <a:buSzPct val="75000"/>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Authentication Requirements:</a:t>
            </a:r>
          </a:p>
          <a:p>
            <a:pPr marL="741363" lvl="1" indent="-284163">
              <a:buClr>
                <a:srgbClr val="9999CC"/>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Arial" charset="0"/>
              </a:rPr>
              <a:t>Masquerade – Insertion of message from fraudulent source</a:t>
            </a:r>
          </a:p>
          <a:p>
            <a:pPr marL="741363" lvl="1" indent="-284163">
              <a:buClr>
                <a:srgbClr val="9999CC"/>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Arial" charset="0"/>
              </a:rPr>
              <a:t>Content Modification – Changing content of message</a:t>
            </a:r>
          </a:p>
          <a:p>
            <a:pPr marL="741363" lvl="1" indent="-284163">
              <a:buClr>
                <a:srgbClr val="9999CC"/>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Arial" charset="0"/>
              </a:rPr>
              <a:t>Sequence Modification – Insertion, deletion and reordering sequence</a:t>
            </a:r>
          </a:p>
          <a:p>
            <a:pPr marL="741363" lvl="1" indent="-284163">
              <a:buClr>
                <a:srgbClr val="9999CC"/>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Arial" charset="0"/>
              </a:rPr>
              <a:t>Timing Modification – Replaying valid sessions	</a:t>
            </a:r>
          </a:p>
          <a:p>
            <a:pPr marL="741363" lvl="1" indent="-284163">
              <a:lnSpc>
                <a:spcPct val="90000"/>
              </a:lnSpc>
              <a:buClr>
                <a:srgbClr val="9999CC"/>
              </a:buClr>
              <a:buSzPct val="80000"/>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cs typeface="Arial"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idx="4294967295"/>
          </p:nvPr>
        </p:nvSpPr>
        <p:spPr>
          <a:xfrm>
            <a:off x="457200" y="381000"/>
            <a:ext cx="8229600" cy="1312863"/>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a:t>Applications: </a:t>
            </a:r>
            <a:br>
              <a:rPr lang="en-US" sz="4000"/>
            </a:br>
            <a:r>
              <a:rPr lang="en-US" sz="4000"/>
              <a:t>	One-way hash functions</a:t>
            </a:r>
          </a:p>
        </p:txBody>
      </p:sp>
      <p:sp>
        <p:nvSpPr>
          <p:cNvPr id="7170" name="Rectangle 2"/>
          <p:cNvSpPr>
            <a:spLocks noGrp="1" noChangeArrowheads="1"/>
          </p:cNvSpPr>
          <p:nvPr>
            <p:ph type="body" idx="4294967295"/>
          </p:nvPr>
        </p:nvSpPr>
        <p:spPr>
          <a:xfrm>
            <a:off x="457200" y="1981200"/>
            <a:ext cx="8231188" cy="4378325"/>
          </a:xfrm>
          <a:ln/>
        </p:spPr>
        <p:txBody>
          <a:bodyPr/>
          <a:lstStyle/>
          <a:p>
            <a:pPr marL="339725" indent="-339725">
              <a:lnSpc>
                <a:spcPct val="90000"/>
              </a:lnSpc>
              <a:buClr>
                <a:srgbClr val="00007D"/>
              </a:buClr>
              <a:buSzPct val="75000"/>
              <a:buFont typeface="Arial"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pPr>
            <a:r>
              <a:rPr lang="en-US"/>
              <a:t>Public Key Algorithms</a:t>
            </a:r>
          </a:p>
          <a:p>
            <a:pPr marL="739775" lvl="1" indent="-282575">
              <a:lnSpc>
                <a:spcPct val="90000"/>
              </a:lnSpc>
              <a:buClr>
                <a:srgbClr val="9999CC"/>
              </a:buClr>
              <a:buSzPct val="80000"/>
              <a:buFont typeface="Arial"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pPr>
            <a:r>
              <a:rPr lang="en-US"/>
              <a:t>Password Logins</a:t>
            </a:r>
          </a:p>
          <a:p>
            <a:pPr marL="739775" lvl="1" indent="-282575">
              <a:lnSpc>
                <a:spcPct val="90000"/>
              </a:lnSpc>
              <a:buClr>
                <a:srgbClr val="9999CC"/>
              </a:buClr>
              <a:buSzPct val="80000"/>
              <a:buFont typeface="Arial"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pPr>
            <a:r>
              <a:rPr lang="en-US"/>
              <a:t>Encryption Key Management</a:t>
            </a:r>
          </a:p>
          <a:p>
            <a:pPr marL="739775" lvl="1" indent="-282575">
              <a:lnSpc>
                <a:spcPct val="90000"/>
              </a:lnSpc>
              <a:buClr>
                <a:srgbClr val="9999CC"/>
              </a:buClr>
              <a:buSzPct val="80000"/>
              <a:buFont typeface="Arial"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pPr>
            <a:r>
              <a:rPr lang="en-US"/>
              <a:t>Digital Signatures</a:t>
            </a:r>
          </a:p>
          <a:p>
            <a:pPr marL="339725" indent="-339725">
              <a:lnSpc>
                <a:spcPct val="90000"/>
              </a:lnSpc>
              <a:buClr>
                <a:srgbClr val="00007D"/>
              </a:buClr>
              <a:buSzPct val="75000"/>
              <a:buFont typeface="Arial"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pPr>
            <a:r>
              <a:rPr lang="en-US"/>
              <a:t>Integrity Checking</a:t>
            </a:r>
          </a:p>
          <a:p>
            <a:pPr marL="739775" lvl="1" indent="-282575">
              <a:lnSpc>
                <a:spcPct val="90000"/>
              </a:lnSpc>
              <a:buClr>
                <a:srgbClr val="9999CC"/>
              </a:buClr>
              <a:buSzPct val="80000"/>
              <a:buFont typeface="Arial"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pPr>
            <a:r>
              <a:rPr lang="en-US"/>
              <a:t>Virus and Malware Scanning</a:t>
            </a:r>
          </a:p>
          <a:p>
            <a:pPr marL="339725" indent="-339725">
              <a:lnSpc>
                <a:spcPct val="90000"/>
              </a:lnSpc>
              <a:buClr>
                <a:srgbClr val="00007D"/>
              </a:buClr>
              <a:buSzPct val="75000"/>
              <a:buFont typeface="Arial"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pPr>
            <a:r>
              <a:rPr lang="en-US"/>
              <a:t>Authentication</a:t>
            </a:r>
          </a:p>
          <a:p>
            <a:pPr marL="739775" lvl="1" indent="-282575">
              <a:lnSpc>
                <a:spcPct val="90000"/>
              </a:lnSpc>
              <a:buClr>
                <a:srgbClr val="9999CC"/>
              </a:buClr>
              <a:buSzPct val="80000"/>
              <a:buFont typeface="Arial"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pPr>
            <a:r>
              <a:rPr lang="en-US"/>
              <a:t>Secure Web Connections </a:t>
            </a:r>
          </a:p>
          <a:p>
            <a:pPr lvl="2">
              <a:lnSpc>
                <a:spcPct val="90000"/>
              </a:lnSpc>
              <a:buClr>
                <a:srgbClr val="00007D"/>
              </a:buClr>
              <a:buSzPct val="65000"/>
              <a:buFont typeface="Arial"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pPr>
            <a:r>
              <a:rPr lang="en-US"/>
              <a:t>(PGP, SSL, SSH, S/MIME)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305800" cy="6740307"/>
          </a:xfrm>
          <a:prstGeom prst="rect">
            <a:avLst/>
          </a:prstGeom>
          <a:noFill/>
        </p:spPr>
        <p:txBody>
          <a:bodyPr wrap="square" rtlCol="0">
            <a:spAutoFit/>
          </a:bodyPr>
          <a:lstStyle/>
          <a:p>
            <a:r>
              <a:rPr lang="en-US" dirty="0" err="1" smtClean="0"/>
              <a:t>EIGamal</a:t>
            </a:r>
            <a:r>
              <a:rPr lang="en-US" dirty="0" smtClean="0"/>
              <a:t> </a:t>
            </a:r>
            <a:r>
              <a:rPr lang="en-US" smtClean="0"/>
              <a:t>Key Generation</a:t>
            </a:r>
            <a:endParaRPr lang="en-US" dirty="0" smtClean="0"/>
          </a:p>
          <a:p>
            <a:endParaRPr lang="en-US" dirty="0" smtClean="0"/>
          </a:p>
          <a:p>
            <a:r>
              <a:rPr lang="en-US" dirty="0" smtClean="0"/>
              <a:t>Steps 1:- Select a large prime number P, This is first part of Public Key.</a:t>
            </a:r>
          </a:p>
          <a:p>
            <a:r>
              <a:rPr lang="en-US" dirty="0" smtClean="0"/>
              <a:t>Step   2:- Select a decryption key or private key D.</a:t>
            </a:r>
          </a:p>
          <a:p>
            <a:r>
              <a:rPr lang="en-US" dirty="0" smtClean="0"/>
              <a:t>Steps 3:- Select the Second part of public key as E1.</a:t>
            </a:r>
          </a:p>
          <a:p>
            <a:r>
              <a:rPr lang="en-US" dirty="0" smtClean="0"/>
              <a:t>Steps 4:- The Third part of public key as E2= E1˄D mod P</a:t>
            </a:r>
          </a:p>
          <a:p>
            <a:r>
              <a:rPr lang="en-US" dirty="0" smtClean="0"/>
              <a:t>Step   5:- The Public key will be (E1,E2,P) and Private key will be D.</a:t>
            </a:r>
          </a:p>
          <a:p>
            <a:endParaRPr lang="en-US" dirty="0" smtClean="0"/>
          </a:p>
          <a:p>
            <a:r>
              <a:rPr lang="en-US" dirty="0" smtClean="0"/>
              <a:t>Example:- </a:t>
            </a:r>
          </a:p>
          <a:p>
            <a:endParaRPr lang="en-US" dirty="0" smtClean="0"/>
          </a:p>
          <a:p>
            <a:r>
              <a:rPr lang="en-US" dirty="0" smtClean="0"/>
              <a:t>	Consider P=11, E1=2 and D=3</a:t>
            </a:r>
          </a:p>
          <a:p>
            <a:r>
              <a:rPr lang="en-US" dirty="0" smtClean="0"/>
              <a:t>	Then E2= E1˄D mod P = 2˄3 mod 11 = 8 </a:t>
            </a:r>
          </a:p>
          <a:p>
            <a:r>
              <a:rPr lang="en-US" dirty="0" smtClean="0"/>
              <a:t>	Hence public key will be ((2,8,11) and private key D=3</a:t>
            </a:r>
          </a:p>
          <a:p>
            <a:r>
              <a:rPr lang="en-US" dirty="0" smtClean="0"/>
              <a:t> </a:t>
            </a:r>
          </a:p>
          <a:p>
            <a:endParaRPr lang="en-US" dirty="0" smtClean="0"/>
          </a:p>
          <a:p>
            <a:r>
              <a:rPr lang="en-US"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idx="4294967295"/>
          </p:nvPr>
        </p:nvSpPr>
        <p:spPr>
          <a:xfrm>
            <a:off x="457200" y="455613"/>
            <a:ext cx="8229600" cy="13747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Basic Hash Function Diagram</a:t>
            </a:r>
          </a:p>
        </p:txBody>
      </p:sp>
      <p:pic>
        <p:nvPicPr>
          <p:cNvPr id="9218" name="Picture 2"/>
          <p:cNvPicPr>
            <a:picLocks noChangeAspect="1" noChangeArrowheads="1"/>
          </p:cNvPicPr>
          <p:nvPr/>
        </p:nvPicPr>
        <p:blipFill>
          <a:blip r:embed="rId3"/>
          <a:srcRect/>
          <a:stretch>
            <a:fillRect/>
          </a:stretch>
        </p:blipFill>
        <p:spPr bwMode="auto">
          <a:xfrm>
            <a:off x="444500" y="1371600"/>
            <a:ext cx="7880350" cy="548640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idx="4294967295"/>
          </p:nvPr>
        </p:nvSpPr>
        <p:spPr>
          <a:xfrm>
            <a:off x="152400" y="457200"/>
            <a:ext cx="7391400" cy="958850"/>
          </a:xfrm>
          <a:ln/>
        </p:spPr>
        <p:txBody>
          <a:bodyPr/>
          <a:lstStyle/>
          <a:p>
            <a:pPr marL="2057400" indent="-227013">
              <a:buClrTx/>
              <a:buFontTx/>
              <a:buNone/>
              <a:tabLst>
                <a:tab pos="2057400" algn="l"/>
                <a:tab pos="2971800" algn="l"/>
                <a:tab pos="3886200" algn="l"/>
                <a:tab pos="4800600" algn="l"/>
                <a:tab pos="5715000" algn="l"/>
                <a:tab pos="6629400" algn="l"/>
                <a:tab pos="7543800" algn="l"/>
                <a:tab pos="8458200" algn="l"/>
                <a:tab pos="9372600" algn="l"/>
                <a:tab pos="10287000" algn="l"/>
                <a:tab pos="11201400" algn="l"/>
                <a:tab pos="12115800" algn="l"/>
              </a:tabLst>
            </a:pPr>
            <a:r>
              <a:rPr lang="en-US"/>
              <a:t>Message Diagram</a:t>
            </a:r>
          </a:p>
        </p:txBody>
      </p:sp>
      <p:pic>
        <p:nvPicPr>
          <p:cNvPr id="10242" name="Picture 2"/>
          <p:cNvPicPr>
            <a:picLocks noChangeAspect="1" noChangeArrowheads="1"/>
          </p:cNvPicPr>
          <p:nvPr/>
        </p:nvPicPr>
        <p:blipFill>
          <a:blip r:embed="rId3"/>
          <a:srcRect/>
          <a:stretch>
            <a:fillRect/>
          </a:stretch>
        </p:blipFill>
        <p:spPr bwMode="auto">
          <a:xfrm>
            <a:off x="514350" y="1303338"/>
            <a:ext cx="7851775" cy="5468937"/>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idx="4294967295"/>
          </p:nvPr>
        </p:nvSpPr>
        <p:spPr>
          <a:xfrm>
            <a:off x="457200" y="457200"/>
            <a:ext cx="8229600" cy="13716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a:t>SHA-1 (160 bit message)</a:t>
            </a:r>
            <a:br>
              <a:rPr lang="en-US" sz="4000"/>
            </a:br>
            <a:r>
              <a:rPr lang="en-US" sz="4000"/>
              <a:t>Algorithm Framework</a:t>
            </a:r>
          </a:p>
        </p:txBody>
      </p:sp>
      <p:sp>
        <p:nvSpPr>
          <p:cNvPr id="11266" name="Rectangle 2"/>
          <p:cNvSpPr>
            <a:spLocks noGrp="1" noChangeArrowheads="1"/>
          </p:cNvSpPr>
          <p:nvPr>
            <p:ph type="body" idx="4294967295"/>
          </p:nvPr>
        </p:nvSpPr>
        <p:spPr>
          <a:xfrm>
            <a:off x="457200" y="1981200"/>
            <a:ext cx="8229600" cy="3886200"/>
          </a:xfrm>
          <a:ln/>
        </p:spPr>
        <p:txBody>
          <a:bodyPr/>
          <a:lstStyle/>
          <a:p>
            <a:pPr marL="341313" indent="-341313">
              <a:lnSpc>
                <a:spcPct val="90000"/>
              </a:lnSpc>
              <a:buClr>
                <a:srgbClr val="00007D"/>
              </a:buClr>
              <a:buSzPct val="75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Step 1: Append Padding Bits…. </a:t>
            </a:r>
          </a:p>
          <a:p>
            <a:pPr marL="341313" indent="-341313">
              <a:lnSpc>
                <a:spcPct val="90000"/>
              </a:lnSpc>
              <a:spcBef>
                <a:spcPts val="6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	</a:t>
            </a:r>
            <a:r>
              <a:rPr lang="en-US" sz="2400"/>
              <a:t>Message is “padded” with a 1 and as many 0’s as necessary to bring the message length to 64 bits fewer than an even multiple of 512.</a:t>
            </a:r>
          </a:p>
          <a:p>
            <a:pPr marL="341313" indent="-341313">
              <a:lnSpc>
                <a:spcPct val="90000"/>
              </a:lnSpc>
              <a:buClr>
                <a:srgbClr val="00007D"/>
              </a:buClr>
              <a:buSzPct val="75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Step 2: Append Length....</a:t>
            </a:r>
          </a:p>
          <a:p>
            <a:pPr marL="341313" indent="-341313">
              <a:lnSpc>
                <a:spcPct val="90000"/>
              </a:lnSpc>
              <a:spcBef>
                <a:spcPts val="5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 	</a:t>
            </a:r>
            <a:r>
              <a:rPr lang="en-US" sz="2000"/>
              <a:t>64 bits are appended to the end of the padded message. These bits hold the binary format of 64 bits indicating the length of the original message.</a:t>
            </a:r>
          </a:p>
          <a:p>
            <a:pPr marL="341313" indent="-341313">
              <a:lnSpc>
                <a:spcPct val="90000"/>
              </a:lnSpc>
              <a:spcBef>
                <a:spcPts val="300"/>
              </a:spcBef>
              <a:buClr>
                <a:srgbClr val="00007D"/>
              </a:buClr>
              <a:buSzPct val="75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a:t>http://www.herongyang.com</a:t>
            </a:r>
          </a:p>
        </p:txBody>
      </p:sp>
      <p:sp>
        <p:nvSpPr>
          <p:cNvPr id="11267" name="Text Box 3"/>
          <p:cNvSpPr txBox="1">
            <a:spLocks noChangeArrowheads="1"/>
          </p:cNvSpPr>
          <p:nvPr/>
        </p:nvSpPr>
        <p:spPr bwMode="auto">
          <a:xfrm>
            <a:off x="1143000" y="5562600"/>
            <a:ext cx="2819400" cy="276225"/>
          </a:xfrm>
          <a:prstGeom prst="rect">
            <a:avLst/>
          </a:prstGeom>
          <a:noFill/>
          <a:ln w="9525">
            <a:noFill/>
            <a:round/>
            <a:headEnd/>
            <a:tailEnd/>
          </a:ln>
          <a:effectLst/>
        </p:spPr>
        <p:txBody>
          <a:bodyPr lIns="90000" tIns="46800" rIns="90000" bIns="46800">
            <a:spAutoFit/>
          </a:bodyPr>
          <a:lstStyle/>
          <a:p>
            <a:pPr>
              <a:spcBef>
                <a:spcPts val="7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FFFFFF"/>
                </a:solidFill>
              </a:rPr>
              <a:t>f</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idx="4294967295"/>
          </p:nvPr>
        </p:nvSpPr>
        <p:spPr>
          <a:xfrm>
            <a:off x="457200" y="457200"/>
            <a:ext cx="8229600" cy="76835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a:t>SHA-1 Framework Continued</a:t>
            </a:r>
          </a:p>
        </p:txBody>
      </p:sp>
      <p:sp>
        <p:nvSpPr>
          <p:cNvPr id="12290" name="Rectangle 2"/>
          <p:cNvSpPr>
            <a:spLocks noGrp="1" noChangeArrowheads="1"/>
          </p:cNvSpPr>
          <p:nvPr>
            <p:ph type="body" idx="4294967295"/>
          </p:nvPr>
        </p:nvSpPr>
        <p:spPr>
          <a:xfrm>
            <a:off x="533400" y="1295400"/>
            <a:ext cx="8228013" cy="5057775"/>
          </a:xfrm>
          <a:ln/>
        </p:spPr>
        <p:txBody>
          <a:bodyPr/>
          <a:lstStyle/>
          <a:p>
            <a:pPr marL="341313" indent="-341313">
              <a:lnSpc>
                <a:spcPct val="90000"/>
              </a:lnSpc>
              <a:spcBef>
                <a:spcPts val="700"/>
              </a:spcBef>
              <a:buClr>
                <a:srgbClr val="00007D"/>
              </a:buClr>
              <a:buSzPct val="75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Step 3: Prepare Processing Functions…. </a:t>
            </a:r>
          </a:p>
          <a:p>
            <a:pPr marL="341313" indent="-341313">
              <a:lnSpc>
                <a:spcPct val="90000"/>
              </a:lnSpc>
              <a:spcBef>
                <a:spcPts val="5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	</a:t>
            </a:r>
            <a:r>
              <a:rPr lang="en-US" sz="2000"/>
              <a:t>SHA1 requires 80 processing functions defined as:</a:t>
            </a:r>
          </a:p>
          <a:p>
            <a:pPr marL="341313" indent="-341313">
              <a:lnSpc>
                <a:spcPct val="90000"/>
              </a:lnSpc>
              <a:spcBef>
                <a:spcPts val="3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a:t>		</a:t>
            </a:r>
            <a:r>
              <a:rPr lang="en-US" sz="1400"/>
              <a:t>f(t;B,C,D) = (B AND C) OR ((NOT B) AND D) 	( 0 &lt;= t &lt;= 19) </a:t>
            </a:r>
          </a:p>
          <a:p>
            <a:pPr marL="341313" indent="-341313">
              <a:lnSpc>
                <a:spcPct val="90000"/>
              </a:lnSpc>
              <a:spcBef>
                <a:spcPts val="3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a:t>		f(t;B,C,D) = B XOR C XOR D 		(20 &lt;= t &lt;= 39)</a:t>
            </a:r>
          </a:p>
          <a:p>
            <a:pPr marL="341313" indent="-341313">
              <a:lnSpc>
                <a:spcPct val="90000"/>
              </a:lnSpc>
              <a:spcBef>
                <a:spcPts val="3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a:t>		f(t;B,C,D) = (B AND C) OR (B AND D) OR (C AND D) (40 &lt;= t &lt;=59)		</a:t>
            </a:r>
          </a:p>
          <a:p>
            <a:pPr marL="341313" indent="-341313">
              <a:lnSpc>
                <a:spcPct val="90000"/>
              </a:lnSpc>
              <a:spcBef>
                <a:spcPts val="3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a:t>		f(t;B,C,D) = B XOR C XOR D		 (60 &lt;= t &lt;= 79) </a:t>
            </a:r>
          </a:p>
          <a:p>
            <a:pPr marL="341313" indent="-341313">
              <a:lnSpc>
                <a:spcPct val="90000"/>
              </a:lnSpc>
              <a:spcBef>
                <a:spcPts val="700"/>
              </a:spcBef>
              <a:buClr>
                <a:srgbClr val="00007D"/>
              </a:buClr>
              <a:buSzPct val="75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Step 4: Prepare Processing Constants....</a:t>
            </a:r>
          </a:p>
          <a:p>
            <a:pPr marL="341313" indent="-341313">
              <a:lnSpc>
                <a:spcPct val="90000"/>
              </a:lnSpc>
              <a:spcBef>
                <a:spcPts val="5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a:t> 	</a:t>
            </a:r>
            <a:r>
              <a:rPr lang="en-US" sz="2000"/>
              <a:t>SHA1 requires 80 processing constant words defined as:</a:t>
            </a:r>
            <a:r>
              <a:rPr lang="en-US" sz="1200"/>
              <a:t>		</a:t>
            </a:r>
          </a:p>
          <a:p>
            <a:pPr marL="341313" indent="-341313">
              <a:lnSpc>
                <a:spcPct val="90000"/>
              </a:lnSpc>
              <a:spcBef>
                <a:spcPts val="5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a:t>		</a:t>
            </a:r>
            <a:r>
              <a:rPr lang="en-US" sz="1400"/>
              <a:t>K(t) = 0x5A827999 		( 0 &lt;= t &lt;= 19) </a:t>
            </a:r>
          </a:p>
          <a:p>
            <a:pPr marL="341313" indent="-341313">
              <a:lnSpc>
                <a:spcPct val="90000"/>
              </a:lnSpc>
              <a:spcBef>
                <a:spcPts val="5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a:t>		K(t) = 0x6ED9EBA1		(20 &lt;= t &lt;= 39) </a:t>
            </a:r>
          </a:p>
          <a:p>
            <a:pPr marL="341313" indent="-341313">
              <a:lnSpc>
                <a:spcPct val="90000"/>
              </a:lnSpc>
              <a:spcBef>
                <a:spcPts val="3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a:t>		K(t) = 0x8F1BBCDC 		(40 &lt;= t &lt;= 59) </a:t>
            </a:r>
          </a:p>
          <a:p>
            <a:pPr marL="341313" indent="-341313">
              <a:lnSpc>
                <a:spcPct val="90000"/>
              </a:lnSpc>
              <a:spcBef>
                <a:spcPts val="3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a:t>		K(t) = 0xCA62C1D6		(60 &lt;= t &lt;= 79) </a:t>
            </a:r>
          </a:p>
          <a:p>
            <a:pPr marL="341313" indent="-341313">
              <a:lnSpc>
                <a:spcPct val="90000"/>
              </a:lnSpc>
              <a:spcBef>
                <a:spcPts val="3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400"/>
          </a:p>
          <a:p>
            <a:pPr marL="341313" indent="-341313">
              <a:lnSpc>
                <a:spcPct val="90000"/>
              </a:lnSpc>
              <a:spcBef>
                <a:spcPts val="250"/>
              </a:spcBef>
              <a:buClr>
                <a:srgbClr val="00007D"/>
              </a:buClr>
              <a:buSzPct val="75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000"/>
              <a:t>http://www.herongyang.com</a:t>
            </a:r>
          </a:p>
          <a:p>
            <a:pPr marL="341313" indent="-341313">
              <a:lnSpc>
                <a:spcPct val="90000"/>
              </a:lnSpc>
              <a:spcBef>
                <a:spcPts val="2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00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idx="4294967295"/>
          </p:nvPr>
        </p:nvSpPr>
        <p:spPr>
          <a:xfrm>
            <a:off x="457200" y="457200"/>
            <a:ext cx="8229600" cy="76835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a:t>SHA-1 Framework Continued</a:t>
            </a:r>
          </a:p>
        </p:txBody>
      </p:sp>
      <p:sp>
        <p:nvSpPr>
          <p:cNvPr id="13314" name="Rectangle 2"/>
          <p:cNvSpPr>
            <a:spLocks noGrp="1" noChangeArrowheads="1"/>
          </p:cNvSpPr>
          <p:nvPr>
            <p:ph type="body" idx="4294967295"/>
          </p:nvPr>
        </p:nvSpPr>
        <p:spPr>
          <a:xfrm>
            <a:off x="457200" y="1447800"/>
            <a:ext cx="8228013" cy="5057775"/>
          </a:xfrm>
          <a:ln/>
        </p:spPr>
        <p:txBody>
          <a:bodyPr/>
          <a:lstStyle/>
          <a:p>
            <a:pPr marL="341313" indent="-341313">
              <a:buClr>
                <a:srgbClr val="00007D"/>
              </a:buClr>
              <a:buSzPct val="75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Step 5: Initialize Buffers…. </a:t>
            </a:r>
          </a:p>
          <a:p>
            <a:pPr marL="341313" indent="-341313">
              <a:spcBef>
                <a:spcPts val="6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	</a:t>
            </a:r>
            <a:r>
              <a:rPr lang="en-US" sz="2400"/>
              <a:t>SHA1 requires 160 bits or 5 buffers of words (32 bits):</a:t>
            </a:r>
          </a:p>
          <a:p>
            <a:pPr marL="341313" indent="-341313">
              <a:spcBef>
                <a:spcPts val="5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a:t>			</a:t>
            </a:r>
            <a:r>
              <a:rPr lang="en-US" sz="2000"/>
              <a:t>H0 = 0x67452301 </a:t>
            </a:r>
          </a:p>
          <a:p>
            <a:pPr marL="341313" indent="-341313">
              <a:spcBef>
                <a:spcPts val="5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			H1 = 0xEFCDAB89</a:t>
            </a:r>
          </a:p>
          <a:p>
            <a:pPr marL="341313" indent="-341313">
              <a:spcBef>
                <a:spcPts val="5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			H2 = 0x98BADCFE</a:t>
            </a:r>
          </a:p>
          <a:p>
            <a:pPr marL="341313" indent="-341313">
              <a:spcBef>
                <a:spcPts val="5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			H3 = 0x10325476</a:t>
            </a:r>
          </a:p>
          <a:p>
            <a:pPr marL="341313" indent="-341313">
              <a:spcBef>
                <a:spcPts val="3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			H4 = 0xC3D2E1F0 </a:t>
            </a:r>
            <a:r>
              <a:rPr lang="en-US" sz="1400"/>
              <a:t> </a:t>
            </a:r>
          </a:p>
          <a:p>
            <a:pPr marL="341313" indent="-341313">
              <a:spcBef>
                <a:spcPts val="3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400"/>
          </a:p>
          <a:p>
            <a:pPr marL="341313" indent="-341313">
              <a:spcBef>
                <a:spcPts val="300"/>
              </a:spcBef>
              <a:buClr>
                <a:srgbClr val="00007D"/>
              </a:buClr>
              <a:buSzPct val="75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a:t>http://www.herongyang.com</a:t>
            </a:r>
          </a:p>
          <a:p>
            <a:pPr marL="341313" indent="-341313">
              <a:spcBef>
                <a:spcPts val="3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20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457200" y="457200"/>
            <a:ext cx="8229600" cy="76835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a:t>SHA-1 Framework Final Step</a:t>
            </a:r>
          </a:p>
        </p:txBody>
      </p:sp>
      <p:sp>
        <p:nvSpPr>
          <p:cNvPr id="14338" name="Rectangle 2"/>
          <p:cNvSpPr>
            <a:spLocks noGrp="1" noChangeArrowheads="1"/>
          </p:cNvSpPr>
          <p:nvPr>
            <p:ph type="body" idx="4294967295"/>
          </p:nvPr>
        </p:nvSpPr>
        <p:spPr>
          <a:xfrm>
            <a:off x="381000" y="1371600"/>
            <a:ext cx="8228013" cy="5057775"/>
          </a:xfrm>
          <a:ln/>
        </p:spPr>
        <p:txBody>
          <a:bodyPr/>
          <a:lstStyle/>
          <a:p>
            <a:pPr marL="341313" indent="-341313">
              <a:lnSpc>
                <a:spcPct val="90000"/>
              </a:lnSpc>
              <a:buClr>
                <a:srgbClr val="00007D"/>
              </a:buClr>
              <a:buSzPct val="75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Step 6: Processing Message in 512-bit blocks (L blocks in total message)…. </a:t>
            </a:r>
          </a:p>
          <a:p>
            <a:pPr marL="341313" indent="-341313">
              <a:lnSpc>
                <a:spcPct val="90000"/>
              </a:lnSpc>
              <a:spcBef>
                <a:spcPts val="5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	</a:t>
            </a:r>
            <a:r>
              <a:rPr lang="en-US" sz="2000"/>
              <a:t>This is the main task of SHA1 algorithm which loops through the padded and appended message in 512-bit blocks.</a:t>
            </a:r>
          </a:p>
          <a:p>
            <a:pPr marL="341313" indent="-341313">
              <a:lnSpc>
                <a:spcPct val="90000"/>
              </a:lnSpc>
              <a:spcBef>
                <a:spcPts val="6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a:t>	Input and predefined functions: </a:t>
            </a:r>
          </a:p>
          <a:p>
            <a:pPr marL="341313" indent="-341313">
              <a:lnSpc>
                <a:spcPct val="90000"/>
              </a:lnSpc>
              <a:spcBef>
                <a:spcPts val="4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a:t>		</a:t>
            </a:r>
            <a:r>
              <a:rPr lang="en-US" sz="1800"/>
              <a:t>M[1, 2, ..., L]: Blocks of the padded and appended message 	f(0;B,C,D), f(1,B,C,D), ..., f(79,B,C,D): 80 Processing Functions 	K(0), K(1), ..., K(79): 80 Processing Constant Words </a:t>
            </a:r>
          </a:p>
          <a:p>
            <a:pPr marL="341313" indent="-341313">
              <a:lnSpc>
                <a:spcPct val="90000"/>
              </a:lnSpc>
              <a:spcBef>
                <a:spcPts val="4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		H0, H1, H2, H3, H4, H5: 5 Word buffers with initial values </a:t>
            </a:r>
          </a:p>
          <a:p>
            <a:pPr marL="341313" indent="-341313">
              <a:lnSpc>
                <a:spcPct val="90000"/>
              </a:lnSpc>
              <a:spcBef>
                <a:spcPts val="4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a:p>
          <a:p>
            <a:pPr marL="341313" indent="-341313">
              <a:lnSpc>
                <a:spcPct val="90000"/>
              </a:lnSpc>
              <a:spcBef>
                <a:spcPts val="300"/>
              </a:spcBef>
              <a:buClr>
                <a:srgbClr val="00007D"/>
              </a:buClr>
              <a:buSzPct val="75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200"/>
              <a:t>http://www.herongyang.com</a:t>
            </a:r>
          </a:p>
          <a:p>
            <a:pPr marL="341313" indent="-341313">
              <a:lnSpc>
                <a:spcPct val="90000"/>
              </a:lnSpc>
              <a:spcBef>
                <a:spcPts val="3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20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457200" y="457200"/>
            <a:ext cx="8229600" cy="76835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a:t>SHA-1 Framework Continued</a:t>
            </a:r>
          </a:p>
        </p:txBody>
      </p:sp>
      <p:sp>
        <p:nvSpPr>
          <p:cNvPr id="15362" name="Rectangle 2"/>
          <p:cNvSpPr>
            <a:spLocks noGrp="1" noChangeArrowheads="1"/>
          </p:cNvSpPr>
          <p:nvPr>
            <p:ph type="body" idx="1"/>
          </p:nvPr>
        </p:nvSpPr>
        <p:spPr>
          <a:xfrm>
            <a:off x="457200" y="1371600"/>
            <a:ext cx="8228013" cy="5064125"/>
          </a:xfrm>
          <a:ln/>
        </p:spPr>
        <p:txBody>
          <a:bodyPr/>
          <a:lstStyle/>
          <a:p>
            <a:pPr marL="341313" indent="-341313">
              <a:lnSpc>
                <a:spcPct val="80000"/>
              </a:lnSpc>
              <a:spcBef>
                <a:spcPts val="600"/>
              </a:spcBef>
              <a:buClr>
                <a:srgbClr val="00007D"/>
              </a:buClr>
              <a:buSzPct val="75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a:t>Step 6: Pseudo Code…. </a:t>
            </a:r>
          </a:p>
          <a:p>
            <a:pPr marL="341313" indent="-341313">
              <a:lnSpc>
                <a:spcPct val="80000"/>
              </a:lnSpc>
              <a:spcBef>
                <a:spcPts val="4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a:t>	</a:t>
            </a:r>
            <a:r>
              <a:rPr lang="en-US" sz="1800"/>
              <a:t>For loop on k = 1 to L</a:t>
            </a:r>
          </a:p>
          <a:p>
            <a:pPr marL="341313" indent="-341313">
              <a:lnSpc>
                <a:spcPct val="80000"/>
              </a:lnSpc>
              <a:spcBef>
                <a:spcPts val="4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		(W(0),W(1),...,W(15)) = M[k] </a:t>
            </a:r>
            <a:r>
              <a:rPr lang="en-US" sz="1400" i="1"/>
              <a:t>/* Divide M[k] into 16 words */</a:t>
            </a:r>
            <a:r>
              <a:rPr lang="en-US" sz="1800"/>
              <a:t> </a:t>
            </a:r>
          </a:p>
          <a:p>
            <a:pPr marL="341313" indent="-341313">
              <a:lnSpc>
                <a:spcPct val="80000"/>
              </a:lnSpc>
              <a:spcBef>
                <a:spcPts val="4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		For t = 16 to 79 do: </a:t>
            </a:r>
          </a:p>
          <a:p>
            <a:pPr marL="341313" indent="-341313">
              <a:lnSpc>
                <a:spcPct val="80000"/>
              </a:lnSpc>
              <a:spcBef>
                <a:spcPts val="4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		     </a:t>
            </a:r>
            <a:r>
              <a:rPr lang="en-US" sz="1600"/>
              <a:t>W(t) = (W(t-3) XOR W(t-8) XOR W(t-14) XOR W(t-16)) &lt;&lt;&lt; 1</a:t>
            </a:r>
            <a:r>
              <a:rPr lang="en-US" sz="1800"/>
              <a:t> </a:t>
            </a:r>
          </a:p>
          <a:p>
            <a:pPr marL="341313" indent="-341313">
              <a:lnSpc>
                <a:spcPct val="80000"/>
              </a:lnSpc>
              <a:spcBef>
                <a:spcPts val="4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		 A = H0, B = H1, C = H2, D = H3, E = H4 </a:t>
            </a:r>
          </a:p>
          <a:p>
            <a:pPr marL="341313" indent="-341313">
              <a:lnSpc>
                <a:spcPct val="80000"/>
              </a:lnSpc>
              <a:spcBef>
                <a:spcPts val="4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		 For t = 0 to 79 do: </a:t>
            </a:r>
          </a:p>
          <a:p>
            <a:pPr marL="341313" indent="-341313">
              <a:lnSpc>
                <a:spcPct val="80000"/>
              </a:lnSpc>
              <a:spcBef>
                <a:spcPts val="4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		        TEMP = A&lt;&lt;&lt;5 + f(t;B,C,D) + E + W(t) + K(t) E = D, D = C, </a:t>
            </a:r>
          </a:p>
          <a:p>
            <a:pPr marL="341313" indent="-341313">
              <a:lnSpc>
                <a:spcPct val="80000"/>
              </a:lnSpc>
              <a:spcBef>
                <a:spcPts val="4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				C = B&lt;&lt;&lt;30, B = A, A = TEMP </a:t>
            </a:r>
          </a:p>
          <a:p>
            <a:pPr marL="341313" indent="-341313">
              <a:lnSpc>
                <a:spcPct val="80000"/>
              </a:lnSpc>
              <a:spcBef>
                <a:spcPts val="4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     		 End of for loop </a:t>
            </a:r>
          </a:p>
          <a:p>
            <a:pPr marL="341313" indent="-341313">
              <a:lnSpc>
                <a:spcPct val="80000"/>
              </a:lnSpc>
              <a:spcBef>
                <a:spcPts val="4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               H0 = H0 + A, H1 = H1 + B, H2 = H2 + C, H3 = H3 + D, H4 = H4 + E </a:t>
            </a:r>
          </a:p>
          <a:p>
            <a:pPr marL="341313" indent="-341313">
              <a:lnSpc>
                <a:spcPct val="80000"/>
              </a:lnSpc>
              <a:spcBef>
                <a:spcPts val="4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        End of for loop 	</a:t>
            </a:r>
          </a:p>
          <a:p>
            <a:pPr marL="341313" indent="-341313">
              <a:lnSpc>
                <a:spcPct val="80000"/>
              </a:lnSpc>
              <a:spcBef>
                <a:spcPts val="4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a:p>
          <a:p>
            <a:pPr marL="341313" indent="-341313">
              <a:lnSpc>
                <a:spcPct val="80000"/>
              </a:lnSpc>
              <a:spcBef>
                <a:spcPts val="4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Output: </a:t>
            </a:r>
          </a:p>
          <a:p>
            <a:pPr marL="341313" indent="-341313">
              <a:lnSpc>
                <a:spcPct val="80000"/>
              </a:lnSpc>
              <a:spcBef>
                <a:spcPts val="45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a:t>		H0, H1, H2, H3, H4, H5: Word buffers with final message digest </a:t>
            </a:r>
          </a:p>
          <a:p>
            <a:pPr marL="341313" indent="-341313">
              <a:lnSpc>
                <a:spcPct val="80000"/>
              </a:lnSpc>
              <a:spcBef>
                <a:spcPts val="225"/>
              </a:spcBef>
              <a:buClr>
                <a:srgbClr val="00007D"/>
              </a:buClr>
              <a:buSzPct val="75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900"/>
              <a:t>http://www.herongyang.com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52400" y="457200"/>
            <a:ext cx="7391400" cy="958850"/>
          </a:xfrm>
          <a:ln/>
        </p:spPr>
        <p:txBody>
          <a:bodyPr/>
          <a:lstStyle/>
          <a:p>
            <a:pPr marL="2057400" indent="-227013">
              <a:buClrTx/>
              <a:buFontTx/>
              <a:buNone/>
              <a:tabLst>
                <a:tab pos="2057400" algn="l"/>
                <a:tab pos="2971800" algn="l"/>
                <a:tab pos="3886200" algn="l"/>
                <a:tab pos="4800600" algn="l"/>
                <a:tab pos="5715000" algn="l"/>
                <a:tab pos="6629400" algn="l"/>
                <a:tab pos="7543800" algn="l"/>
                <a:tab pos="8458200" algn="l"/>
                <a:tab pos="9372600" algn="l"/>
                <a:tab pos="10287000" algn="l"/>
                <a:tab pos="11201400" algn="l"/>
                <a:tab pos="12115800" algn="l"/>
              </a:tabLst>
            </a:pPr>
            <a:r>
              <a:rPr lang="en-US"/>
              <a:t>Message Diagram</a:t>
            </a:r>
          </a:p>
        </p:txBody>
      </p:sp>
      <p:pic>
        <p:nvPicPr>
          <p:cNvPr id="34819" name="Picture 3"/>
          <p:cNvPicPr>
            <a:picLocks noChangeAspect="1" noChangeArrowheads="1"/>
          </p:cNvPicPr>
          <p:nvPr/>
        </p:nvPicPr>
        <p:blipFill>
          <a:blip r:embed="rId3"/>
          <a:srcRect/>
          <a:stretch>
            <a:fillRect/>
          </a:stretch>
        </p:blipFill>
        <p:spPr bwMode="auto">
          <a:xfrm>
            <a:off x="514350" y="1303338"/>
            <a:ext cx="7851775" cy="5468937"/>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idx="4294967295"/>
          </p:nvPr>
        </p:nvSpPr>
        <p:spPr>
          <a:xfrm>
            <a:off x="457200" y="457200"/>
            <a:ext cx="8229600" cy="13716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SHA-1 Message Digest</a:t>
            </a:r>
          </a:p>
        </p:txBody>
      </p:sp>
      <p:sp>
        <p:nvSpPr>
          <p:cNvPr id="16386" name="Rectangle 2"/>
          <p:cNvSpPr>
            <a:spLocks noGrp="1" noChangeArrowheads="1"/>
          </p:cNvSpPr>
          <p:nvPr>
            <p:ph type="body" idx="4294967295"/>
          </p:nvPr>
        </p:nvSpPr>
        <p:spPr>
          <a:xfrm>
            <a:off x="457200" y="1981200"/>
            <a:ext cx="8229600" cy="3886200"/>
          </a:xfrm>
          <a:ln/>
        </p:spPr>
        <p:txBody>
          <a:bodyPr/>
          <a:lstStyle/>
          <a:p>
            <a:pPr marL="341313" indent="-341313">
              <a:spcBef>
                <a:spcPts val="5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a:p>
          <a:p>
            <a:pPr marL="341313" indent="-341313">
              <a:spcBef>
                <a:spcPts val="5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a:t>The message digest of the string:</a:t>
            </a:r>
          </a:p>
          <a:p>
            <a:pPr marL="341313" indent="-341313">
              <a:spcBef>
                <a:spcPts val="5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a:p>
          <a:p>
            <a:pPr marL="341313" indent="-341313">
              <a:spcBef>
                <a:spcPts val="5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i="1"/>
              <a:t>			“This is a test for theory of computation” </a:t>
            </a:r>
          </a:p>
          <a:p>
            <a:pPr marL="341313" indent="-341313">
              <a:spcBef>
                <a:spcPts val="5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a:p>
          <a:p>
            <a:pPr marL="341313" indent="-341313">
              <a:spcBef>
                <a:spcPts val="5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a:p>
          <a:p>
            <a:pPr marL="341313" indent="-341313">
              <a:spcBef>
                <a:spcPts val="600"/>
              </a:spcBef>
              <a:buClr>
                <a:srgbClr val="00007D"/>
              </a:buClr>
              <a:buSzPct val="75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a:t>       4480afca4407400b035d9debeb88bfc402db514f</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idx="4294967295"/>
          </p:nvPr>
        </p:nvSpPr>
        <p:spPr>
          <a:xfrm>
            <a:off x="457200" y="190500"/>
            <a:ext cx="8229600" cy="1312863"/>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Cryptanalysis and Limitation</a:t>
            </a:r>
          </a:p>
        </p:txBody>
      </p:sp>
      <p:sp>
        <p:nvSpPr>
          <p:cNvPr id="17410" name="Rectangle 2"/>
          <p:cNvSpPr>
            <a:spLocks noGrp="1" noChangeArrowheads="1"/>
          </p:cNvSpPr>
          <p:nvPr>
            <p:ph type="body" idx="4294967295"/>
          </p:nvPr>
        </p:nvSpPr>
        <p:spPr>
          <a:xfrm>
            <a:off x="457200" y="1981200"/>
            <a:ext cx="8231188" cy="3887788"/>
          </a:xfrm>
          <a:ln/>
        </p:spPr>
        <p:txBody>
          <a:bodyPr/>
          <a:lstStyle/>
          <a:p>
            <a:pPr marL="341313" indent="-339725">
              <a:buSzPct val="75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Key Premises for Hash Functions:</a:t>
            </a:r>
          </a:p>
          <a:p>
            <a:pPr marL="341313" indent="-339725">
              <a:buSzPct val="75000"/>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		1. Impossible to re-create a message given a fingerprint</a:t>
            </a:r>
          </a:p>
          <a:p>
            <a:pPr marL="341313" indent="-339725">
              <a:buSzPct val="75000"/>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		2. Collision Free</a:t>
            </a:r>
          </a:p>
          <a:p>
            <a:pPr marL="341313" indent="-339725">
              <a:buSzPct val="75000"/>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p>
          <a:p>
            <a:pPr marL="341313" indent="-339725">
              <a:spcBef>
                <a:spcPts val="600"/>
              </a:spcBef>
              <a:buSzPct val="75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a:t>SHA-1 failure using brute force attack in 2</a:t>
            </a:r>
            <a:r>
              <a:rPr lang="en-US" sz="2400" baseline="30000"/>
              <a:t>80 </a:t>
            </a:r>
            <a:r>
              <a:rPr lang="en-US" sz="2400"/>
              <a:t>operations</a:t>
            </a:r>
          </a:p>
          <a:p>
            <a:pPr marL="341313" indent="-339725">
              <a:spcBef>
                <a:spcPts val="600"/>
              </a:spcBef>
              <a:buSzPct val="75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a:t>Collision failure found in 2005 in 2</a:t>
            </a:r>
            <a:r>
              <a:rPr lang="en-US" sz="2400" baseline="30000"/>
              <a:t>33</a:t>
            </a:r>
            <a:r>
              <a:rPr lang="en-US" sz="2400"/>
              <a:t> operations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305800" cy="7017306"/>
          </a:xfrm>
          <a:prstGeom prst="rect">
            <a:avLst/>
          </a:prstGeom>
          <a:noFill/>
        </p:spPr>
        <p:txBody>
          <a:bodyPr wrap="square" rtlCol="0">
            <a:spAutoFit/>
          </a:bodyPr>
          <a:lstStyle/>
          <a:p>
            <a:r>
              <a:rPr lang="en-US" dirty="0" err="1" smtClean="0"/>
              <a:t>EIGamal</a:t>
            </a:r>
            <a:r>
              <a:rPr lang="en-US" dirty="0" smtClean="0"/>
              <a:t> Key Encryption</a:t>
            </a:r>
          </a:p>
          <a:p>
            <a:endParaRPr lang="en-US" dirty="0" smtClean="0"/>
          </a:p>
          <a:p>
            <a:r>
              <a:rPr lang="en-US" dirty="0" smtClean="0"/>
              <a:t>Steps 1:- Select a random integer R.</a:t>
            </a:r>
          </a:p>
          <a:p>
            <a:r>
              <a:rPr lang="en-US" dirty="0" smtClean="0"/>
              <a:t>Step   2:- Compute the First part of cipher text C1= E1˄R mod P .</a:t>
            </a:r>
          </a:p>
          <a:p>
            <a:r>
              <a:rPr lang="en-US" dirty="0" smtClean="0"/>
              <a:t>Steps 3:- Compute the Second part of cipher text C2=PT. E2˄R mod P .</a:t>
            </a:r>
          </a:p>
          <a:p>
            <a:r>
              <a:rPr lang="en-US" dirty="0" smtClean="0"/>
              <a:t>Steps 4:- The Final cipher text is (C1,C2)</a:t>
            </a:r>
          </a:p>
          <a:p>
            <a:endParaRPr lang="en-US" dirty="0" smtClean="0"/>
          </a:p>
          <a:p>
            <a:r>
              <a:rPr lang="en-US" dirty="0" smtClean="0"/>
              <a:t>Example:- </a:t>
            </a:r>
          </a:p>
          <a:p>
            <a:r>
              <a:rPr lang="en-US" dirty="0" smtClean="0"/>
              <a:t>	Let R= 4 and PT = 7</a:t>
            </a:r>
          </a:p>
          <a:p>
            <a:r>
              <a:rPr lang="en-US" dirty="0" smtClean="0"/>
              <a:t>	From Previous P=11, E1=2 and D=3</a:t>
            </a:r>
          </a:p>
          <a:p>
            <a:r>
              <a:rPr lang="en-US" dirty="0" smtClean="0"/>
              <a:t>	and public key will be (2,8,11)</a:t>
            </a:r>
          </a:p>
          <a:p>
            <a:r>
              <a:rPr lang="en-US" dirty="0" smtClean="0"/>
              <a:t>	C1 = E1˄R mod P = 2˄4 mod11= 5</a:t>
            </a:r>
          </a:p>
          <a:p>
            <a:r>
              <a:rPr lang="en-US" dirty="0" smtClean="0"/>
              <a:t>	C2=PT. E2˄R mod P = 7. 2˄8 mod 11 = 6</a:t>
            </a:r>
          </a:p>
          <a:p>
            <a:r>
              <a:rPr lang="en-US" dirty="0" smtClean="0"/>
              <a:t>	Hence Cipher Text is (5,6) </a:t>
            </a:r>
          </a:p>
          <a:p>
            <a:r>
              <a:rPr lang="en-US" dirty="0" smtClean="0"/>
              <a:t> </a:t>
            </a:r>
          </a:p>
          <a:p>
            <a:endParaRPr lang="en-US" dirty="0" smtClean="0"/>
          </a:p>
          <a:p>
            <a:r>
              <a:rPr lang="en-US"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r>
              <a:rPr lang="en-US"/>
              <a:t>Merkle-Hellman Knapsack</a:t>
            </a:r>
          </a:p>
        </p:txBody>
      </p:sp>
      <p:sp>
        <p:nvSpPr>
          <p:cNvPr id="214019" name="Rectangle 3"/>
          <p:cNvSpPr>
            <a:spLocks noGrp="1" noChangeArrowheads="1"/>
          </p:cNvSpPr>
          <p:nvPr>
            <p:ph type="body" idx="1"/>
          </p:nvPr>
        </p:nvSpPr>
        <p:spPr/>
        <p:txBody>
          <a:bodyPr/>
          <a:lstStyle/>
          <a:p>
            <a:pPr>
              <a:lnSpc>
                <a:spcPct val="90000"/>
              </a:lnSpc>
            </a:pPr>
            <a:r>
              <a:rPr lang="en-US"/>
              <a:t>One of first public key systems</a:t>
            </a:r>
          </a:p>
          <a:p>
            <a:pPr>
              <a:lnSpc>
                <a:spcPct val="90000"/>
              </a:lnSpc>
            </a:pPr>
            <a:r>
              <a:rPr lang="en-US"/>
              <a:t>Based on NP-complete problem</a:t>
            </a:r>
          </a:p>
          <a:p>
            <a:pPr>
              <a:lnSpc>
                <a:spcPct val="90000"/>
              </a:lnSpc>
            </a:pPr>
            <a:r>
              <a:rPr lang="en-US"/>
              <a:t>Original algorithm is weak</a:t>
            </a:r>
          </a:p>
          <a:p>
            <a:pPr lvl="1">
              <a:lnSpc>
                <a:spcPct val="90000"/>
              </a:lnSpc>
            </a:pPr>
            <a:r>
              <a:rPr lang="en-US"/>
              <a:t>Lattice reduction attack</a:t>
            </a:r>
          </a:p>
          <a:p>
            <a:pPr>
              <a:lnSpc>
                <a:spcPct val="90000"/>
              </a:lnSpc>
            </a:pPr>
            <a:r>
              <a:rPr lang="en-US"/>
              <a:t>Newer knapsacks are more secure</a:t>
            </a:r>
          </a:p>
          <a:p>
            <a:pPr lvl="1">
              <a:lnSpc>
                <a:spcPct val="90000"/>
              </a:lnSpc>
            </a:pPr>
            <a:r>
              <a:rPr lang="en-US"/>
              <a:t>But nobody uses them…</a:t>
            </a:r>
          </a:p>
          <a:p>
            <a:pPr lvl="1">
              <a:lnSpc>
                <a:spcPct val="90000"/>
              </a:lnSpc>
            </a:pPr>
            <a:r>
              <a:rPr lang="en-US"/>
              <a:t>Once bitten, twice shy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685800" y="381000"/>
            <a:ext cx="7772400" cy="1143000"/>
          </a:xfrm>
        </p:spPr>
        <p:txBody>
          <a:bodyPr/>
          <a:lstStyle/>
          <a:p>
            <a:r>
              <a:rPr lang="en-US"/>
              <a:t>Knapsack Problem</a:t>
            </a:r>
          </a:p>
        </p:txBody>
      </p:sp>
      <p:sp>
        <p:nvSpPr>
          <p:cNvPr id="224259" name="Rectangle 3"/>
          <p:cNvSpPr>
            <a:spLocks noGrp="1" noChangeArrowheads="1"/>
          </p:cNvSpPr>
          <p:nvPr>
            <p:ph type="body" idx="1"/>
          </p:nvPr>
        </p:nvSpPr>
        <p:spPr>
          <a:xfrm>
            <a:off x="533400" y="1600200"/>
            <a:ext cx="8153400" cy="4495800"/>
          </a:xfrm>
        </p:spPr>
        <p:txBody>
          <a:bodyPr/>
          <a:lstStyle/>
          <a:p>
            <a:pPr>
              <a:lnSpc>
                <a:spcPct val="90000"/>
              </a:lnSpc>
            </a:pPr>
            <a:r>
              <a:rPr lang="en-US" sz="2800"/>
              <a:t>Given a set of </a:t>
            </a:r>
            <a:r>
              <a:rPr lang="en-US" sz="2800">
                <a:latin typeface="Times-Roman" charset="0"/>
              </a:rPr>
              <a:t>n</a:t>
            </a:r>
            <a:r>
              <a:rPr lang="en-US" sz="2800"/>
              <a:t> weights </a:t>
            </a:r>
            <a:r>
              <a:rPr lang="en-US" sz="2800">
                <a:latin typeface="Times-Roman" charset="0"/>
              </a:rPr>
              <a:t>W</a:t>
            </a:r>
            <a:r>
              <a:rPr lang="en-US" sz="2800" baseline="-25000">
                <a:latin typeface="Times-Roman" charset="0"/>
              </a:rPr>
              <a:t>0</a:t>
            </a:r>
            <a:r>
              <a:rPr lang="en-US" sz="2800">
                <a:latin typeface="Times-Roman" charset="0"/>
              </a:rPr>
              <a:t>,W</a:t>
            </a:r>
            <a:r>
              <a:rPr lang="en-US" sz="2800" baseline="-25000">
                <a:latin typeface="Times-Roman" charset="0"/>
              </a:rPr>
              <a:t>1</a:t>
            </a:r>
            <a:r>
              <a:rPr lang="en-US" sz="2800">
                <a:latin typeface="Times-Roman" charset="0"/>
              </a:rPr>
              <a:t>,...,W</a:t>
            </a:r>
            <a:r>
              <a:rPr lang="en-US" sz="2800" baseline="-25000">
                <a:latin typeface="Times-Roman" charset="0"/>
              </a:rPr>
              <a:t>n-1</a:t>
            </a:r>
            <a:r>
              <a:rPr lang="en-US" sz="2800"/>
              <a:t> and a sum </a:t>
            </a:r>
            <a:r>
              <a:rPr lang="en-US" sz="2800">
                <a:latin typeface="Times-Roman" charset="0"/>
              </a:rPr>
              <a:t>S</a:t>
            </a:r>
            <a:r>
              <a:rPr lang="en-US" sz="2800"/>
              <a:t>, is it possible to find </a:t>
            </a:r>
            <a:r>
              <a:rPr lang="en-US" sz="2800">
                <a:latin typeface="Times-Roman" charset="0"/>
              </a:rPr>
              <a:t>a</a:t>
            </a:r>
            <a:r>
              <a:rPr lang="en-US" sz="2800" baseline="-25000">
                <a:latin typeface="Times-Roman" charset="0"/>
              </a:rPr>
              <a:t>i</a:t>
            </a:r>
            <a:r>
              <a:rPr lang="en-US" sz="2800"/>
              <a:t> </a:t>
            </a:r>
            <a:r>
              <a:rPr lang="en-US" sz="2800">
                <a:sym typeface="Symbol" pitchFamily="18" charset="2"/>
              </a:rPr>
              <a:t> </a:t>
            </a:r>
            <a:r>
              <a:rPr lang="en-US" sz="2800">
                <a:latin typeface="Times-Roman" charset="0"/>
                <a:sym typeface="Symbol" pitchFamily="18" charset="2"/>
              </a:rPr>
              <a:t>{0,1}</a:t>
            </a:r>
            <a:r>
              <a:rPr lang="en-US" sz="2800">
                <a:sym typeface="Symbol" pitchFamily="18" charset="2"/>
              </a:rPr>
              <a:t> </a:t>
            </a:r>
            <a:r>
              <a:rPr lang="en-US" sz="2800"/>
              <a:t>so that</a:t>
            </a:r>
          </a:p>
          <a:p>
            <a:pPr lvl="1">
              <a:lnSpc>
                <a:spcPct val="90000"/>
              </a:lnSpc>
              <a:buFontTx/>
              <a:buNone/>
            </a:pPr>
            <a:r>
              <a:rPr lang="en-US" sz="2400">
                <a:latin typeface="Times-Roman" charset="0"/>
              </a:rPr>
              <a:t>	</a:t>
            </a:r>
            <a:r>
              <a:rPr lang="en-US">
                <a:latin typeface="Times-Roman" charset="0"/>
              </a:rPr>
              <a:t>S = a</a:t>
            </a:r>
            <a:r>
              <a:rPr lang="en-US" baseline="-25000">
                <a:latin typeface="Times-Roman" charset="0"/>
              </a:rPr>
              <a:t>0</a:t>
            </a:r>
            <a:r>
              <a:rPr lang="en-US">
                <a:latin typeface="Times-Roman" charset="0"/>
              </a:rPr>
              <a:t>W</a:t>
            </a:r>
            <a:r>
              <a:rPr lang="en-US" baseline="-25000">
                <a:latin typeface="Times-Roman" charset="0"/>
              </a:rPr>
              <a:t>0</a:t>
            </a:r>
            <a:r>
              <a:rPr lang="en-US">
                <a:latin typeface="Times-Roman" charset="0"/>
              </a:rPr>
              <a:t>+a</a:t>
            </a:r>
            <a:r>
              <a:rPr lang="en-US" baseline="-25000">
                <a:latin typeface="Times-Roman" charset="0"/>
              </a:rPr>
              <a:t>1</a:t>
            </a:r>
            <a:r>
              <a:rPr lang="en-US">
                <a:latin typeface="Times-Roman" charset="0"/>
              </a:rPr>
              <a:t>W</a:t>
            </a:r>
            <a:r>
              <a:rPr lang="en-US" baseline="-25000">
                <a:latin typeface="Times-Roman" charset="0"/>
              </a:rPr>
              <a:t>1</a:t>
            </a:r>
            <a:r>
              <a:rPr lang="en-US">
                <a:latin typeface="Times-Roman" charset="0"/>
              </a:rPr>
              <a:t> +...+ a</a:t>
            </a:r>
            <a:r>
              <a:rPr lang="en-US" baseline="-25000">
                <a:latin typeface="Times-Roman" charset="0"/>
              </a:rPr>
              <a:t>n-1</a:t>
            </a:r>
            <a:r>
              <a:rPr lang="en-US">
                <a:latin typeface="Times-Roman" charset="0"/>
              </a:rPr>
              <a:t>W</a:t>
            </a:r>
            <a:r>
              <a:rPr lang="en-US" baseline="-25000">
                <a:latin typeface="Times-Roman" charset="0"/>
              </a:rPr>
              <a:t>n-1</a:t>
            </a:r>
            <a:endParaRPr lang="en-US"/>
          </a:p>
          <a:p>
            <a:pPr>
              <a:lnSpc>
                <a:spcPct val="90000"/>
              </a:lnSpc>
              <a:buFont typeface="Wingdings" pitchFamily="2" charset="2"/>
              <a:buNone/>
            </a:pPr>
            <a:r>
              <a:rPr lang="en-US" sz="2800"/>
              <a:t>	(technically, this is “subset sum” problem)</a:t>
            </a:r>
          </a:p>
          <a:p>
            <a:pPr>
              <a:lnSpc>
                <a:spcPct val="90000"/>
              </a:lnSpc>
            </a:pPr>
            <a:r>
              <a:rPr lang="en-US" sz="2800" b="1">
                <a:solidFill>
                  <a:schemeClr val="hlink"/>
                </a:solidFill>
              </a:rPr>
              <a:t>Example</a:t>
            </a:r>
            <a:r>
              <a:rPr lang="en-US" sz="2800"/>
              <a:t> </a:t>
            </a:r>
          </a:p>
          <a:p>
            <a:pPr lvl="1">
              <a:lnSpc>
                <a:spcPct val="90000"/>
              </a:lnSpc>
            </a:pPr>
            <a:r>
              <a:rPr lang="en-US" sz="2400"/>
              <a:t>Weights </a:t>
            </a:r>
            <a:r>
              <a:rPr lang="en-US" sz="2400">
                <a:latin typeface="Times-Roman" charset="0"/>
              </a:rPr>
              <a:t>(62,93,26,52,166,48,91,141)</a:t>
            </a:r>
            <a:endParaRPr lang="en-US" sz="3200"/>
          </a:p>
          <a:p>
            <a:pPr lvl="1">
              <a:lnSpc>
                <a:spcPct val="90000"/>
              </a:lnSpc>
            </a:pPr>
            <a:r>
              <a:rPr lang="en-US" sz="2400"/>
              <a:t>Problem: Find subset that sums to </a:t>
            </a:r>
            <a:r>
              <a:rPr lang="en-US" sz="2400">
                <a:latin typeface="Times-Roman" charset="0"/>
              </a:rPr>
              <a:t>S = 302</a:t>
            </a:r>
            <a:endParaRPr lang="en-US" sz="2400"/>
          </a:p>
          <a:p>
            <a:pPr lvl="1">
              <a:lnSpc>
                <a:spcPct val="90000"/>
              </a:lnSpc>
            </a:pPr>
            <a:r>
              <a:rPr lang="en-US" sz="2400"/>
              <a:t>Answer: </a:t>
            </a:r>
            <a:r>
              <a:rPr lang="en-US" sz="2400">
                <a:latin typeface="Times-Roman" charset="0"/>
              </a:rPr>
              <a:t>62+26+166+48 = 302</a:t>
            </a:r>
            <a:endParaRPr lang="en-US" sz="2400"/>
          </a:p>
          <a:p>
            <a:pPr>
              <a:lnSpc>
                <a:spcPct val="90000"/>
              </a:lnSpc>
            </a:pPr>
            <a:r>
              <a:rPr lang="en-US" sz="2800"/>
              <a:t>The (general) knapsack is NP-complete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685800" y="457200"/>
            <a:ext cx="7772400" cy="1143000"/>
          </a:xfrm>
        </p:spPr>
        <p:txBody>
          <a:bodyPr/>
          <a:lstStyle/>
          <a:p>
            <a:r>
              <a:rPr lang="en-US"/>
              <a:t>Knapsack Problem</a:t>
            </a:r>
          </a:p>
        </p:txBody>
      </p:sp>
      <p:sp>
        <p:nvSpPr>
          <p:cNvPr id="225283" name="Rectangle 3"/>
          <p:cNvSpPr>
            <a:spLocks noGrp="1" noChangeArrowheads="1"/>
          </p:cNvSpPr>
          <p:nvPr>
            <p:ph type="body" idx="1"/>
          </p:nvPr>
        </p:nvSpPr>
        <p:spPr>
          <a:xfrm>
            <a:off x="685800" y="1676400"/>
            <a:ext cx="7848600" cy="4419600"/>
          </a:xfrm>
        </p:spPr>
        <p:txBody>
          <a:bodyPr/>
          <a:lstStyle/>
          <a:p>
            <a:pPr>
              <a:lnSpc>
                <a:spcPct val="90000"/>
              </a:lnSpc>
            </a:pPr>
            <a:r>
              <a:rPr lang="en-US" sz="2800"/>
              <a:t>General knapsack (GK) is hard to solve</a:t>
            </a:r>
          </a:p>
          <a:p>
            <a:pPr>
              <a:lnSpc>
                <a:spcPct val="90000"/>
              </a:lnSpc>
            </a:pPr>
            <a:r>
              <a:rPr lang="en-US" sz="2800"/>
              <a:t>But </a:t>
            </a:r>
            <a:r>
              <a:rPr lang="en-US" sz="2800" b="1">
                <a:solidFill>
                  <a:schemeClr val="hlink"/>
                </a:solidFill>
              </a:rPr>
              <a:t>superincreasing knapsack</a:t>
            </a:r>
            <a:r>
              <a:rPr lang="en-US" sz="2800"/>
              <a:t> (SIK) is easy</a:t>
            </a:r>
          </a:p>
          <a:p>
            <a:pPr>
              <a:lnSpc>
                <a:spcPct val="90000"/>
              </a:lnSpc>
            </a:pPr>
            <a:r>
              <a:rPr lang="en-US" sz="2800"/>
              <a:t>In SIK each weight greater than the sum of all previous weights</a:t>
            </a:r>
          </a:p>
          <a:p>
            <a:pPr>
              <a:lnSpc>
                <a:spcPct val="90000"/>
              </a:lnSpc>
            </a:pPr>
            <a:r>
              <a:rPr lang="en-US" sz="2800" b="1">
                <a:solidFill>
                  <a:schemeClr val="hlink"/>
                </a:solidFill>
              </a:rPr>
              <a:t>Example</a:t>
            </a:r>
            <a:endParaRPr lang="en-US" sz="2800"/>
          </a:p>
          <a:p>
            <a:pPr lvl="1">
              <a:lnSpc>
                <a:spcPct val="90000"/>
              </a:lnSpc>
            </a:pPr>
            <a:r>
              <a:rPr lang="en-US" sz="2400"/>
              <a:t>Weights </a:t>
            </a:r>
            <a:r>
              <a:rPr lang="en-US" sz="2400">
                <a:latin typeface="Times-Roman" charset="0"/>
              </a:rPr>
              <a:t>(2,3,7,14,30,57,120,251)</a:t>
            </a:r>
            <a:r>
              <a:rPr lang="en-US" sz="2000"/>
              <a:t> </a:t>
            </a:r>
            <a:endParaRPr lang="en-US" sz="2400"/>
          </a:p>
          <a:p>
            <a:pPr lvl="1">
              <a:lnSpc>
                <a:spcPct val="90000"/>
              </a:lnSpc>
            </a:pPr>
            <a:r>
              <a:rPr lang="en-US" sz="2400"/>
              <a:t>Problem: Find subset that sums to </a:t>
            </a:r>
            <a:r>
              <a:rPr lang="en-US" sz="2400">
                <a:latin typeface="Times-Roman" charset="0"/>
              </a:rPr>
              <a:t>S = 186</a:t>
            </a:r>
            <a:endParaRPr lang="en-US" sz="2400"/>
          </a:p>
          <a:p>
            <a:pPr lvl="1">
              <a:lnSpc>
                <a:spcPct val="90000"/>
              </a:lnSpc>
            </a:pPr>
            <a:r>
              <a:rPr lang="en-US" sz="2400"/>
              <a:t>Work from largest to smallest weight </a:t>
            </a:r>
          </a:p>
          <a:p>
            <a:pPr lvl="1">
              <a:lnSpc>
                <a:spcPct val="90000"/>
              </a:lnSpc>
            </a:pPr>
            <a:r>
              <a:rPr lang="en-US" sz="2400"/>
              <a:t>Answer: </a:t>
            </a:r>
            <a:r>
              <a:rPr lang="en-US" sz="2400">
                <a:latin typeface="Times-Roman" charset="0"/>
              </a:rPr>
              <a:t>120+57+7+2 = 186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animEffect transition="in" filter="wipe(left)">
                                      <p:cBhvr>
                                        <p:cTn id="7" dur="500"/>
                                        <p:tgtEl>
                                          <p:spTgt spid="2252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283">
                                            <p:txEl>
                                              <p:pRg st="1" end="1"/>
                                            </p:txEl>
                                          </p:spTgt>
                                        </p:tgtEl>
                                        <p:attrNameLst>
                                          <p:attrName>style.visibility</p:attrName>
                                        </p:attrNameLst>
                                      </p:cBhvr>
                                      <p:to>
                                        <p:strVal val="visible"/>
                                      </p:to>
                                    </p:set>
                                    <p:animEffect transition="in" filter="wipe(left)">
                                      <p:cBhvr>
                                        <p:cTn id="12" dur="500"/>
                                        <p:tgtEl>
                                          <p:spTgt spid="2252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283">
                                            <p:txEl>
                                              <p:pRg st="2" end="2"/>
                                            </p:txEl>
                                          </p:spTgt>
                                        </p:tgtEl>
                                        <p:attrNameLst>
                                          <p:attrName>style.visibility</p:attrName>
                                        </p:attrNameLst>
                                      </p:cBhvr>
                                      <p:to>
                                        <p:strVal val="visible"/>
                                      </p:to>
                                    </p:set>
                                    <p:animEffect transition="in" filter="wipe(left)">
                                      <p:cBhvr>
                                        <p:cTn id="17" dur="500"/>
                                        <p:tgtEl>
                                          <p:spTgt spid="2252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283">
                                            <p:txEl>
                                              <p:pRg st="3" end="3"/>
                                            </p:txEl>
                                          </p:spTgt>
                                        </p:tgtEl>
                                        <p:attrNameLst>
                                          <p:attrName>style.visibility</p:attrName>
                                        </p:attrNameLst>
                                      </p:cBhvr>
                                      <p:to>
                                        <p:strVal val="visible"/>
                                      </p:to>
                                    </p:set>
                                    <p:animEffect transition="in" filter="wipe(left)">
                                      <p:cBhvr>
                                        <p:cTn id="22" dur="500"/>
                                        <p:tgtEl>
                                          <p:spTgt spid="2252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283">
                                            <p:txEl>
                                              <p:pRg st="4" end="4"/>
                                            </p:txEl>
                                          </p:spTgt>
                                        </p:tgtEl>
                                        <p:attrNameLst>
                                          <p:attrName>style.visibility</p:attrName>
                                        </p:attrNameLst>
                                      </p:cBhvr>
                                      <p:to>
                                        <p:strVal val="visible"/>
                                      </p:to>
                                    </p:set>
                                    <p:animEffect transition="in" filter="wipe(left)">
                                      <p:cBhvr>
                                        <p:cTn id="27" dur="500"/>
                                        <p:tgtEl>
                                          <p:spTgt spid="2252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5283">
                                            <p:txEl>
                                              <p:pRg st="5" end="5"/>
                                            </p:txEl>
                                          </p:spTgt>
                                        </p:tgtEl>
                                        <p:attrNameLst>
                                          <p:attrName>style.visibility</p:attrName>
                                        </p:attrNameLst>
                                      </p:cBhvr>
                                      <p:to>
                                        <p:strVal val="visible"/>
                                      </p:to>
                                    </p:set>
                                    <p:animEffect transition="in" filter="wipe(left)">
                                      <p:cBhvr>
                                        <p:cTn id="32" dur="500"/>
                                        <p:tgtEl>
                                          <p:spTgt spid="22528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5283">
                                            <p:txEl>
                                              <p:pRg st="6" end="6"/>
                                            </p:txEl>
                                          </p:spTgt>
                                        </p:tgtEl>
                                        <p:attrNameLst>
                                          <p:attrName>style.visibility</p:attrName>
                                        </p:attrNameLst>
                                      </p:cBhvr>
                                      <p:to>
                                        <p:strVal val="visible"/>
                                      </p:to>
                                    </p:set>
                                    <p:animEffect transition="in" filter="wipe(left)">
                                      <p:cBhvr>
                                        <p:cTn id="37" dur="500"/>
                                        <p:tgtEl>
                                          <p:spTgt spid="22528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25283">
                                            <p:txEl>
                                              <p:pRg st="7" end="7"/>
                                            </p:txEl>
                                          </p:spTgt>
                                        </p:tgtEl>
                                        <p:attrNameLst>
                                          <p:attrName>style.visibility</p:attrName>
                                        </p:attrNameLst>
                                      </p:cBhvr>
                                      <p:to>
                                        <p:strVal val="visible"/>
                                      </p:to>
                                    </p:set>
                                    <p:animEffect transition="in" filter="wipe(left)">
                                      <p:cBhvr>
                                        <p:cTn id="42" dur="500"/>
                                        <p:tgtEl>
                                          <p:spTgt spid="2252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en-US"/>
              <a:t>Knapsack Cryptosystem</a:t>
            </a:r>
          </a:p>
        </p:txBody>
      </p:sp>
      <p:sp>
        <p:nvSpPr>
          <p:cNvPr id="226307" name="Rectangle 3"/>
          <p:cNvSpPr>
            <a:spLocks noGrp="1" noChangeArrowheads="1"/>
          </p:cNvSpPr>
          <p:nvPr>
            <p:ph type="body" idx="1"/>
          </p:nvPr>
        </p:nvSpPr>
        <p:spPr>
          <a:xfrm>
            <a:off x="685800" y="1752600"/>
            <a:ext cx="7924800" cy="2209800"/>
          </a:xfrm>
        </p:spPr>
        <p:txBody>
          <a:bodyPr/>
          <a:lstStyle/>
          <a:p>
            <a:pPr marL="609600" indent="-609600">
              <a:lnSpc>
                <a:spcPct val="90000"/>
              </a:lnSpc>
              <a:buSzTx/>
              <a:buFont typeface="Times"/>
              <a:buAutoNum type="arabicPeriod"/>
            </a:pPr>
            <a:r>
              <a:rPr lang="en-US" sz="2800"/>
              <a:t> Generate superincreasing knapsack (SIK)</a:t>
            </a:r>
          </a:p>
          <a:p>
            <a:pPr marL="609600" indent="-609600">
              <a:lnSpc>
                <a:spcPct val="90000"/>
              </a:lnSpc>
              <a:buSzTx/>
              <a:buFont typeface="Times"/>
              <a:buAutoNum type="arabicPeriod"/>
            </a:pPr>
            <a:r>
              <a:rPr lang="en-US" sz="2800"/>
              <a:t> Convert SIK into “general” knapsack (GK)</a:t>
            </a:r>
          </a:p>
          <a:p>
            <a:pPr marL="609600" indent="-609600">
              <a:lnSpc>
                <a:spcPct val="90000"/>
              </a:lnSpc>
              <a:buSzTx/>
              <a:buFont typeface="Times"/>
              <a:buAutoNum type="arabicPeriod"/>
            </a:pPr>
            <a:r>
              <a:rPr lang="en-US" sz="2800">
                <a:solidFill>
                  <a:schemeClr val="hlink"/>
                </a:solidFill>
              </a:rPr>
              <a:t> </a:t>
            </a:r>
            <a:r>
              <a:rPr lang="en-US" sz="2800" b="1">
                <a:solidFill>
                  <a:schemeClr val="hlink"/>
                </a:solidFill>
              </a:rPr>
              <a:t>Public Key:</a:t>
            </a:r>
            <a:r>
              <a:rPr lang="en-US" sz="2800"/>
              <a:t> GK</a:t>
            </a:r>
          </a:p>
          <a:p>
            <a:pPr marL="609600" indent="-609600">
              <a:lnSpc>
                <a:spcPct val="90000"/>
              </a:lnSpc>
              <a:buSzTx/>
              <a:buFont typeface="Times"/>
              <a:buAutoNum type="arabicPeriod"/>
            </a:pPr>
            <a:r>
              <a:rPr lang="en-US" sz="2800">
                <a:solidFill>
                  <a:schemeClr val="hlink"/>
                </a:solidFill>
              </a:rPr>
              <a:t> </a:t>
            </a:r>
            <a:r>
              <a:rPr lang="en-US" sz="2800" b="1">
                <a:solidFill>
                  <a:schemeClr val="hlink"/>
                </a:solidFill>
              </a:rPr>
              <a:t>Private Key:</a:t>
            </a:r>
            <a:r>
              <a:rPr lang="en-US" sz="2800"/>
              <a:t> SIK plus conversion factors </a:t>
            </a:r>
          </a:p>
        </p:txBody>
      </p:sp>
      <p:sp>
        <p:nvSpPr>
          <p:cNvPr id="226308" name="Rectangle 4"/>
          <p:cNvSpPr>
            <a:spLocks noChangeArrowheads="1"/>
          </p:cNvSpPr>
          <p:nvPr/>
        </p:nvSpPr>
        <p:spPr bwMode="auto">
          <a:xfrm>
            <a:off x="685800" y="3962400"/>
            <a:ext cx="7772400" cy="1981200"/>
          </a:xfrm>
          <a:prstGeom prst="rect">
            <a:avLst/>
          </a:prstGeom>
          <a:noFill/>
          <a:ln w="9525">
            <a:noFill/>
            <a:miter lim="800000"/>
            <a:headEnd/>
            <a:tailEnd/>
          </a:ln>
          <a:effectLst/>
        </p:spPr>
        <p:txBody>
          <a:bodyPr/>
          <a:lstStyle/>
          <a:p>
            <a:pPr marL="609600" indent="-609600">
              <a:lnSpc>
                <a:spcPct val="90000"/>
              </a:lnSpc>
              <a:spcBef>
                <a:spcPct val="20000"/>
              </a:spcBef>
              <a:buClr>
                <a:schemeClr val="accent2"/>
              </a:buClr>
              <a:buSzPct val="75000"/>
              <a:buFont typeface="Wingdings" pitchFamily="2" charset="2"/>
              <a:buChar char="q"/>
            </a:pPr>
            <a:r>
              <a:rPr lang="en-US" sz="2800"/>
              <a:t>Easy to encrypt with GK</a:t>
            </a:r>
          </a:p>
          <a:p>
            <a:pPr marL="609600" indent="-609600">
              <a:lnSpc>
                <a:spcPct val="90000"/>
              </a:lnSpc>
              <a:spcBef>
                <a:spcPct val="20000"/>
              </a:spcBef>
              <a:buClr>
                <a:schemeClr val="accent2"/>
              </a:buClr>
              <a:buSzPct val="75000"/>
              <a:buFont typeface="Wingdings" pitchFamily="2" charset="2"/>
              <a:buChar char="q"/>
            </a:pPr>
            <a:r>
              <a:rPr lang="en-US" sz="2800"/>
              <a:t>With private key, easy to decrypt (convert ciphertext to SIK)</a:t>
            </a:r>
          </a:p>
          <a:p>
            <a:pPr marL="609600" indent="-609600">
              <a:lnSpc>
                <a:spcPct val="90000"/>
              </a:lnSpc>
              <a:spcBef>
                <a:spcPct val="20000"/>
              </a:spcBef>
              <a:buClr>
                <a:schemeClr val="accent2"/>
              </a:buClr>
              <a:buSzPct val="75000"/>
              <a:buFont typeface="Wingdings" pitchFamily="2" charset="2"/>
              <a:buChar char="q"/>
            </a:pPr>
            <a:r>
              <a:rPr lang="en-US" sz="2800"/>
              <a:t>Without private key, must solve GK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4694272" presetClass="entr" presetSubtype="144918528" fill="hold" grpId="0" nodeType="clickEffect">
                                  <p:stCondLst>
                                    <p:cond delay="0"/>
                                  </p:stCondLst>
                                  <p:childTnLst>
                                    <p:set>
                                      <p:cBhvr>
                                        <p:cTn id="6" dur="1" fill="hold">
                                          <p:stCondLst>
                                            <p:cond delay="499"/>
                                          </p:stCondLst>
                                        </p:cTn>
                                        <p:tgtEl>
                                          <p:spTgt spid="2263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4694272" presetClass="entr" presetSubtype="144918528" fill="hold" grpId="0" nodeType="clickEffect">
                                  <p:stCondLst>
                                    <p:cond delay="0"/>
                                  </p:stCondLst>
                                  <p:childTnLst>
                                    <p:set>
                                      <p:cBhvr>
                                        <p:cTn id="10" dur="1" fill="hold">
                                          <p:stCondLst>
                                            <p:cond delay="499"/>
                                          </p:stCondLst>
                                        </p:cTn>
                                        <p:tgtEl>
                                          <p:spTgt spid="2263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4694272" presetClass="entr" presetSubtype="144918528" fill="hold" grpId="0" nodeType="clickEffect">
                                  <p:stCondLst>
                                    <p:cond delay="0"/>
                                  </p:stCondLst>
                                  <p:childTnLst>
                                    <p:set>
                                      <p:cBhvr>
                                        <p:cTn id="14" dur="1" fill="hold">
                                          <p:stCondLst>
                                            <p:cond delay="499"/>
                                          </p:stCondLst>
                                        </p:cTn>
                                        <p:tgtEl>
                                          <p:spTgt spid="2263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44694272" presetClass="entr" presetSubtype="144918528" fill="hold" grpId="0" nodeType="clickEffect">
                                  <p:stCondLst>
                                    <p:cond delay="0"/>
                                  </p:stCondLst>
                                  <p:childTnLst>
                                    <p:set>
                                      <p:cBhvr>
                                        <p:cTn id="18" dur="1" fill="hold">
                                          <p:stCondLst>
                                            <p:cond delay="499"/>
                                          </p:stCondLst>
                                        </p:cTn>
                                        <p:tgtEl>
                                          <p:spTgt spid="2263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8" presetClass="entr" presetSubtype="32" fill="hold" grpId="0" nodeType="clickEffect">
                                  <p:stCondLst>
                                    <p:cond delay="0"/>
                                  </p:stCondLst>
                                  <p:childTnLst>
                                    <p:set>
                                      <p:cBhvr>
                                        <p:cTn id="22" dur="1" fill="hold">
                                          <p:stCondLst>
                                            <p:cond delay="0"/>
                                          </p:stCondLst>
                                        </p:cTn>
                                        <p:tgtEl>
                                          <p:spTgt spid="226308">
                                            <p:txEl>
                                              <p:pRg st="0" end="0"/>
                                            </p:txEl>
                                          </p:spTgt>
                                        </p:tgtEl>
                                        <p:attrNameLst>
                                          <p:attrName>style.visibility</p:attrName>
                                        </p:attrNameLst>
                                      </p:cBhvr>
                                      <p:to>
                                        <p:strVal val="visible"/>
                                      </p:to>
                                    </p:set>
                                    <p:animEffect transition="in" filter="diamond(out)">
                                      <p:cBhvr>
                                        <p:cTn id="23" dur="500"/>
                                        <p:tgtEl>
                                          <p:spTgt spid="226308">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32" fill="hold" grpId="0" nodeType="clickEffect">
                                  <p:stCondLst>
                                    <p:cond delay="0"/>
                                  </p:stCondLst>
                                  <p:childTnLst>
                                    <p:set>
                                      <p:cBhvr>
                                        <p:cTn id="27" dur="1" fill="hold">
                                          <p:stCondLst>
                                            <p:cond delay="0"/>
                                          </p:stCondLst>
                                        </p:cTn>
                                        <p:tgtEl>
                                          <p:spTgt spid="226308">
                                            <p:txEl>
                                              <p:pRg st="1" end="1"/>
                                            </p:txEl>
                                          </p:spTgt>
                                        </p:tgtEl>
                                        <p:attrNameLst>
                                          <p:attrName>style.visibility</p:attrName>
                                        </p:attrNameLst>
                                      </p:cBhvr>
                                      <p:to>
                                        <p:strVal val="visible"/>
                                      </p:to>
                                    </p:set>
                                    <p:animEffect transition="in" filter="diamond(out)">
                                      <p:cBhvr>
                                        <p:cTn id="28" dur="500"/>
                                        <p:tgtEl>
                                          <p:spTgt spid="226308">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32" fill="hold" grpId="0" nodeType="clickEffect">
                                  <p:stCondLst>
                                    <p:cond delay="0"/>
                                  </p:stCondLst>
                                  <p:childTnLst>
                                    <p:set>
                                      <p:cBhvr>
                                        <p:cTn id="32" dur="1" fill="hold">
                                          <p:stCondLst>
                                            <p:cond delay="0"/>
                                          </p:stCondLst>
                                        </p:cTn>
                                        <p:tgtEl>
                                          <p:spTgt spid="226308">
                                            <p:txEl>
                                              <p:pRg st="2" end="2"/>
                                            </p:txEl>
                                          </p:spTgt>
                                        </p:tgtEl>
                                        <p:attrNameLst>
                                          <p:attrName>style.visibility</p:attrName>
                                        </p:attrNameLst>
                                      </p:cBhvr>
                                      <p:to>
                                        <p:strVal val="visible"/>
                                      </p:to>
                                    </p:set>
                                    <p:animEffect transition="in" filter="diamond(out)">
                                      <p:cBhvr>
                                        <p:cTn id="33" dur="500"/>
                                        <p:tgtEl>
                                          <p:spTgt spid="22630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7" grpId="0" build="p" autoUpdateAnimBg="0"/>
      <p:bldP spid="226308"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685800" y="304800"/>
            <a:ext cx="7772400" cy="914400"/>
          </a:xfrm>
        </p:spPr>
        <p:txBody>
          <a:bodyPr/>
          <a:lstStyle/>
          <a:p>
            <a:r>
              <a:rPr lang="en-US"/>
              <a:t>Knapsack Cryptosystem</a:t>
            </a:r>
          </a:p>
        </p:txBody>
      </p:sp>
      <p:sp>
        <p:nvSpPr>
          <p:cNvPr id="227331" name="Rectangle 3"/>
          <p:cNvSpPr>
            <a:spLocks noGrp="1" noChangeArrowheads="1"/>
          </p:cNvSpPr>
          <p:nvPr>
            <p:ph type="body" idx="1"/>
          </p:nvPr>
        </p:nvSpPr>
        <p:spPr>
          <a:xfrm>
            <a:off x="457200" y="1371600"/>
            <a:ext cx="8229600" cy="4724400"/>
          </a:xfrm>
        </p:spPr>
        <p:txBody>
          <a:bodyPr/>
          <a:lstStyle/>
          <a:p>
            <a:pPr marL="609600" indent="-609600">
              <a:lnSpc>
                <a:spcPct val="85000"/>
              </a:lnSpc>
            </a:pPr>
            <a:r>
              <a:rPr lang="en-US" sz="2800"/>
              <a:t>Let</a:t>
            </a:r>
            <a:r>
              <a:rPr lang="en-US" sz="2800">
                <a:latin typeface="Times-Roman" charset="0"/>
              </a:rPr>
              <a:t> </a:t>
            </a:r>
            <a:r>
              <a:rPr lang="en-US" sz="2400">
                <a:latin typeface="Times-Roman" charset="0"/>
              </a:rPr>
              <a:t>(2,3,7,14,30,57,120,251)</a:t>
            </a:r>
            <a:r>
              <a:rPr lang="en-US" sz="2800"/>
              <a:t> be the SIK</a:t>
            </a:r>
          </a:p>
          <a:p>
            <a:pPr marL="609600" indent="-609600">
              <a:lnSpc>
                <a:spcPct val="85000"/>
              </a:lnSpc>
            </a:pPr>
            <a:r>
              <a:rPr lang="en-US" sz="2800"/>
              <a:t>Choose </a:t>
            </a:r>
            <a:r>
              <a:rPr lang="en-US" sz="2800">
                <a:latin typeface="Times-Roman" charset="0"/>
              </a:rPr>
              <a:t>m = 41</a:t>
            </a:r>
            <a:r>
              <a:rPr lang="en-US" sz="2800"/>
              <a:t> and </a:t>
            </a:r>
            <a:r>
              <a:rPr lang="en-US" sz="2800">
                <a:latin typeface="Times-Roman" charset="0"/>
              </a:rPr>
              <a:t>n = 491 </a:t>
            </a:r>
            <a:r>
              <a:rPr lang="en-US" sz="2800"/>
              <a:t>with </a:t>
            </a:r>
            <a:r>
              <a:rPr lang="en-US" sz="2800">
                <a:latin typeface="Times-Roman" charset="0"/>
              </a:rPr>
              <a:t>m </a:t>
            </a:r>
            <a:r>
              <a:rPr lang="en-US" sz="2800"/>
              <a:t>and </a:t>
            </a:r>
            <a:r>
              <a:rPr lang="en-US" sz="2800">
                <a:latin typeface="Times-Roman" charset="0"/>
              </a:rPr>
              <a:t>n</a:t>
            </a:r>
            <a:r>
              <a:rPr lang="en-US" sz="2800"/>
              <a:t> relatively prime, </a:t>
            </a:r>
            <a:r>
              <a:rPr lang="en-US" sz="2800">
                <a:latin typeface="Times-Roman" charset="0"/>
              </a:rPr>
              <a:t>n &gt;</a:t>
            </a:r>
            <a:r>
              <a:rPr lang="en-US" sz="2800"/>
              <a:t> sum of SIK elements</a:t>
            </a:r>
          </a:p>
          <a:p>
            <a:pPr marL="609600" indent="-609600">
              <a:lnSpc>
                <a:spcPct val="85000"/>
              </a:lnSpc>
            </a:pPr>
            <a:r>
              <a:rPr lang="en-US" sz="2800"/>
              <a:t>General knapsack</a:t>
            </a:r>
          </a:p>
          <a:p>
            <a:pPr marL="609600" indent="-609600">
              <a:lnSpc>
                <a:spcPct val="85000"/>
              </a:lnSpc>
              <a:buFont typeface="Wingdings" pitchFamily="2" charset="2"/>
              <a:buNone/>
            </a:pPr>
            <a:r>
              <a:rPr lang="en-US" sz="1800">
                <a:latin typeface="Times-Roman" charset="0"/>
              </a:rPr>
              <a:t>		2 </a:t>
            </a:r>
            <a:r>
              <a:rPr lang="en-US" sz="1800">
                <a:latin typeface="Times-Roman" charset="0"/>
                <a:sym typeface="Symbol" pitchFamily="18" charset="2"/>
              </a:rPr>
              <a:t> </a:t>
            </a:r>
            <a:r>
              <a:rPr lang="en-US" sz="1800">
                <a:latin typeface="Times-Roman" charset="0"/>
              </a:rPr>
              <a:t>41 (mod 491) = 82</a:t>
            </a:r>
          </a:p>
          <a:p>
            <a:pPr marL="609600" indent="-609600">
              <a:lnSpc>
                <a:spcPct val="85000"/>
              </a:lnSpc>
              <a:buFont typeface="Wingdings" pitchFamily="2" charset="2"/>
              <a:buNone/>
            </a:pPr>
            <a:r>
              <a:rPr lang="en-US" sz="1800">
                <a:latin typeface="Times-Roman" charset="0"/>
              </a:rPr>
              <a:t>		3 </a:t>
            </a:r>
            <a:r>
              <a:rPr lang="en-US" sz="1800">
                <a:latin typeface="Times-Roman" charset="0"/>
                <a:sym typeface="Symbol" pitchFamily="18" charset="2"/>
              </a:rPr>
              <a:t> </a:t>
            </a:r>
            <a:r>
              <a:rPr lang="en-US" sz="1800">
                <a:latin typeface="Times-Roman" charset="0"/>
              </a:rPr>
              <a:t>41 (mod 491) = 123</a:t>
            </a:r>
          </a:p>
          <a:p>
            <a:pPr marL="609600" indent="-609600">
              <a:lnSpc>
                <a:spcPct val="85000"/>
              </a:lnSpc>
              <a:buFont typeface="Wingdings" pitchFamily="2" charset="2"/>
              <a:buNone/>
            </a:pPr>
            <a:r>
              <a:rPr lang="en-US" sz="1800">
                <a:latin typeface="Times-Roman" charset="0"/>
              </a:rPr>
              <a:t>		7 </a:t>
            </a:r>
            <a:r>
              <a:rPr lang="en-US" sz="1800">
                <a:latin typeface="Times-Roman" charset="0"/>
                <a:sym typeface="Symbol" pitchFamily="18" charset="2"/>
              </a:rPr>
              <a:t> </a:t>
            </a:r>
            <a:r>
              <a:rPr lang="en-US" sz="1800">
                <a:latin typeface="Times-Roman" charset="0"/>
              </a:rPr>
              <a:t>41 (mod 491) = 287</a:t>
            </a:r>
          </a:p>
          <a:p>
            <a:pPr marL="609600" indent="-609600">
              <a:lnSpc>
                <a:spcPct val="85000"/>
              </a:lnSpc>
              <a:buFont typeface="Wingdings" pitchFamily="2" charset="2"/>
              <a:buNone/>
            </a:pPr>
            <a:r>
              <a:rPr lang="en-US" sz="1800">
                <a:latin typeface="Times-Roman" charset="0"/>
              </a:rPr>
              <a:t>		14 </a:t>
            </a:r>
            <a:r>
              <a:rPr lang="en-US" sz="1800">
                <a:latin typeface="Times-Roman" charset="0"/>
                <a:sym typeface="Symbol" pitchFamily="18" charset="2"/>
              </a:rPr>
              <a:t> </a:t>
            </a:r>
            <a:r>
              <a:rPr lang="en-US" sz="1800">
                <a:latin typeface="Times-Roman" charset="0"/>
              </a:rPr>
              <a:t>41 (mod 491) = 83</a:t>
            </a:r>
          </a:p>
          <a:p>
            <a:pPr marL="1371600" lvl="2" indent="-457200">
              <a:lnSpc>
                <a:spcPct val="85000"/>
              </a:lnSpc>
              <a:buSzPct val="75000"/>
              <a:buFont typeface="Wingdings" pitchFamily="2" charset="2"/>
              <a:buNone/>
            </a:pPr>
            <a:r>
              <a:rPr lang="en-US" sz="1800">
                <a:latin typeface="Times-Roman" charset="0"/>
              </a:rPr>
              <a:t>30 </a:t>
            </a:r>
            <a:r>
              <a:rPr lang="en-US" sz="1800">
                <a:latin typeface="Times-Roman" charset="0"/>
                <a:sym typeface="Symbol" pitchFamily="18" charset="2"/>
              </a:rPr>
              <a:t></a:t>
            </a:r>
            <a:r>
              <a:rPr lang="en-US" sz="1800">
                <a:latin typeface="Times-Roman" charset="0"/>
              </a:rPr>
              <a:t> 41 (mod 491) = 248</a:t>
            </a:r>
          </a:p>
          <a:p>
            <a:pPr marL="1371600" lvl="2" indent="-457200">
              <a:lnSpc>
                <a:spcPct val="85000"/>
              </a:lnSpc>
              <a:buSzPct val="75000"/>
              <a:buFont typeface="Wingdings" pitchFamily="2" charset="2"/>
              <a:buNone/>
            </a:pPr>
            <a:r>
              <a:rPr lang="en-US" sz="1800">
                <a:latin typeface="Times-Roman" charset="0"/>
              </a:rPr>
              <a:t>57 </a:t>
            </a:r>
            <a:r>
              <a:rPr lang="en-US" sz="1800">
                <a:latin typeface="Times-Roman" charset="0"/>
                <a:sym typeface="Symbol" pitchFamily="18" charset="2"/>
              </a:rPr>
              <a:t></a:t>
            </a:r>
            <a:r>
              <a:rPr lang="en-US" sz="1800">
                <a:latin typeface="Times-Roman" charset="0"/>
              </a:rPr>
              <a:t> 41 (mod 491) = 373</a:t>
            </a:r>
            <a:endParaRPr lang="en-US" sz="1400">
              <a:latin typeface="Times-Roman" charset="0"/>
            </a:endParaRPr>
          </a:p>
          <a:p>
            <a:pPr marL="609600" indent="-609600">
              <a:lnSpc>
                <a:spcPct val="85000"/>
              </a:lnSpc>
              <a:buFont typeface="Wingdings" pitchFamily="2" charset="2"/>
              <a:buNone/>
            </a:pPr>
            <a:r>
              <a:rPr lang="en-US" sz="1800">
                <a:latin typeface="Times-Roman" charset="0"/>
              </a:rPr>
              <a:t>		120 </a:t>
            </a:r>
            <a:r>
              <a:rPr lang="en-US" sz="1800">
                <a:latin typeface="Times-Roman" charset="0"/>
                <a:sym typeface="Symbol" pitchFamily="18" charset="2"/>
              </a:rPr>
              <a:t> </a:t>
            </a:r>
            <a:r>
              <a:rPr lang="en-US" sz="1800">
                <a:latin typeface="Times-Roman" charset="0"/>
              </a:rPr>
              <a:t>41 (mod 491) = 10</a:t>
            </a:r>
          </a:p>
          <a:p>
            <a:pPr marL="609600" indent="-609600">
              <a:lnSpc>
                <a:spcPct val="85000"/>
              </a:lnSpc>
              <a:buFont typeface="Wingdings" pitchFamily="2" charset="2"/>
              <a:buNone/>
            </a:pPr>
            <a:r>
              <a:rPr lang="en-US" sz="1800">
                <a:latin typeface="Times-Roman" charset="0"/>
              </a:rPr>
              <a:t>		251 </a:t>
            </a:r>
            <a:r>
              <a:rPr lang="en-US" sz="1800">
                <a:latin typeface="Times-Roman" charset="0"/>
                <a:sym typeface="Symbol" pitchFamily="18" charset="2"/>
              </a:rPr>
              <a:t> </a:t>
            </a:r>
            <a:r>
              <a:rPr lang="en-US" sz="1800">
                <a:latin typeface="Times-Roman" charset="0"/>
              </a:rPr>
              <a:t>41 (mod 491) = 471 </a:t>
            </a:r>
          </a:p>
          <a:p>
            <a:pPr marL="609600" indent="-609600">
              <a:lnSpc>
                <a:spcPct val="85000"/>
              </a:lnSpc>
            </a:pPr>
            <a:r>
              <a:rPr lang="en-US" sz="2800"/>
              <a:t>General knapsack: </a:t>
            </a:r>
            <a:r>
              <a:rPr lang="en-US" sz="2400">
                <a:latin typeface="Times-Roman" charset="0"/>
              </a:rPr>
              <a:t>(82,123,287,83,248,373,10,471)</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685800" y="533400"/>
            <a:ext cx="7772400" cy="1143000"/>
          </a:xfrm>
        </p:spPr>
        <p:txBody>
          <a:bodyPr/>
          <a:lstStyle/>
          <a:p>
            <a:r>
              <a:rPr lang="en-US"/>
              <a:t>Knapsack Example</a:t>
            </a:r>
          </a:p>
        </p:txBody>
      </p:sp>
      <p:sp>
        <p:nvSpPr>
          <p:cNvPr id="228355" name="Rectangle 3"/>
          <p:cNvSpPr>
            <a:spLocks noGrp="1" noChangeArrowheads="1"/>
          </p:cNvSpPr>
          <p:nvPr>
            <p:ph type="body" idx="1"/>
          </p:nvPr>
        </p:nvSpPr>
        <p:spPr>
          <a:xfrm>
            <a:off x="685800" y="1676400"/>
            <a:ext cx="7924800" cy="4343400"/>
          </a:xfrm>
        </p:spPr>
        <p:txBody>
          <a:bodyPr/>
          <a:lstStyle/>
          <a:p>
            <a:pPr>
              <a:lnSpc>
                <a:spcPct val="90000"/>
              </a:lnSpc>
            </a:pPr>
            <a:r>
              <a:rPr lang="en-US" sz="2800" b="1">
                <a:solidFill>
                  <a:schemeClr val="hlink"/>
                </a:solidFill>
              </a:rPr>
              <a:t>Private key:</a:t>
            </a:r>
            <a:r>
              <a:rPr lang="en-US" sz="2800"/>
              <a:t> </a:t>
            </a:r>
            <a:r>
              <a:rPr lang="en-US" sz="2400">
                <a:latin typeface="Times-Roman" charset="0"/>
              </a:rPr>
              <a:t>(2,3,7,14,30,57,120,251) </a:t>
            </a:r>
          </a:p>
          <a:p>
            <a:pPr>
              <a:lnSpc>
                <a:spcPct val="90000"/>
              </a:lnSpc>
              <a:buFont typeface="Wingdings" pitchFamily="2" charset="2"/>
              <a:buNone/>
            </a:pPr>
            <a:r>
              <a:rPr lang="en-US" sz="2400">
                <a:latin typeface="Times-Roman" charset="0"/>
              </a:rPr>
              <a:t>				m</a:t>
            </a:r>
            <a:r>
              <a:rPr lang="en-US" sz="2400" baseline="30000">
                <a:latin typeface="Times-Roman" charset="0"/>
                <a:sym typeface="Symbol" pitchFamily="18" charset="2"/>
              </a:rPr>
              <a:t></a:t>
            </a:r>
            <a:r>
              <a:rPr lang="en-US" sz="2400" baseline="30000">
                <a:latin typeface="Times-Roman" charset="0"/>
              </a:rPr>
              <a:t>1</a:t>
            </a:r>
            <a:r>
              <a:rPr lang="en-US" sz="2400">
                <a:latin typeface="Times-Roman" charset="0"/>
              </a:rPr>
              <a:t> mod n = 41</a:t>
            </a:r>
            <a:r>
              <a:rPr lang="en-US" sz="2400" baseline="30000">
                <a:latin typeface="Times-Roman" charset="0"/>
                <a:sym typeface="Symbol" pitchFamily="18" charset="2"/>
              </a:rPr>
              <a:t></a:t>
            </a:r>
            <a:r>
              <a:rPr lang="en-US" sz="2400" baseline="30000">
                <a:latin typeface="Times-Roman" charset="0"/>
              </a:rPr>
              <a:t>1</a:t>
            </a:r>
            <a:r>
              <a:rPr lang="en-US" sz="2400">
                <a:latin typeface="Times-Roman" charset="0"/>
              </a:rPr>
              <a:t> (mod 491) = 12</a:t>
            </a:r>
            <a:endParaRPr lang="en-US" sz="2800"/>
          </a:p>
          <a:p>
            <a:pPr>
              <a:lnSpc>
                <a:spcPct val="90000"/>
              </a:lnSpc>
            </a:pPr>
            <a:r>
              <a:rPr lang="en-US" sz="2800" b="1">
                <a:solidFill>
                  <a:schemeClr val="hlink"/>
                </a:solidFill>
              </a:rPr>
              <a:t>Public key:</a:t>
            </a:r>
            <a:r>
              <a:rPr lang="en-US" sz="2800"/>
              <a:t> </a:t>
            </a:r>
            <a:r>
              <a:rPr lang="en-US" sz="2400">
                <a:latin typeface="Times-Roman" charset="0"/>
              </a:rPr>
              <a:t>(82,123,287,83,248,373,10,471), n=491</a:t>
            </a:r>
            <a:endParaRPr lang="en-US" sz="2400"/>
          </a:p>
          <a:p>
            <a:pPr>
              <a:lnSpc>
                <a:spcPct val="90000"/>
              </a:lnSpc>
            </a:pPr>
            <a:r>
              <a:rPr lang="en-US" sz="2800"/>
              <a:t>Example: Encrypt </a:t>
            </a:r>
            <a:r>
              <a:rPr lang="en-US" sz="2400">
                <a:latin typeface="Times-Roman" charset="0"/>
              </a:rPr>
              <a:t>10010110 </a:t>
            </a:r>
            <a:endParaRPr lang="en-US" sz="2800"/>
          </a:p>
          <a:p>
            <a:pPr lvl="1">
              <a:lnSpc>
                <a:spcPct val="90000"/>
              </a:lnSpc>
              <a:buFontTx/>
              <a:buNone/>
            </a:pPr>
            <a:r>
              <a:rPr lang="en-US" sz="2000">
                <a:latin typeface="Times-Roman" charset="0"/>
              </a:rPr>
              <a:t>	</a:t>
            </a:r>
            <a:r>
              <a:rPr lang="en-US" sz="2400">
                <a:latin typeface="Times-Roman" charset="0"/>
              </a:rPr>
              <a:t>82 + 83 + 373 + 10 =  548</a:t>
            </a:r>
          </a:p>
          <a:p>
            <a:pPr>
              <a:lnSpc>
                <a:spcPct val="90000"/>
              </a:lnSpc>
            </a:pPr>
            <a:r>
              <a:rPr lang="en-US" sz="2800"/>
              <a:t>To decrypt,</a:t>
            </a:r>
            <a:endParaRPr lang="en-US" sz="2800">
              <a:latin typeface="Times-Roman" charset="0"/>
            </a:endParaRPr>
          </a:p>
          <a:p>
            <a:pPr lvl="1">
              <a:lnSpc>
                <a:spcPct val="90000"/>
              </a:lnSpc>
            </a:pPr>
            <a:r>
              <a:rPr lang="en-US" sz="2400"/>
              <a:t> </a:t>
            </a:r>
            <a:r>
              <a:rPr lang="en-US" sz="2400">
                <a:latin typeface="Times-Roman" charset="0"/>
              </a:rPr>
              <a:t>548</a:t>
            </a:r>
            <a:r>
              <a:rPr lang="en-US" sz="2000">
                <a:latin typeface="Times-Roman" charset="0"/>
              </a:rPr>
              <a:t> · </a:t>
            </a:r>
            <a:r>
              <a:rPr lang="en-US" sz="2400">
                <a:latin typeface="Times-Roman" charset="0"/>
              </a:rPr>
              <a:t>12 = 193 (mod 491)</a:t>
            </a:r>
            <a:endParaRPr lang="en-US" sz="2400"/>
          </a:p>
          <a:p>
            <a:pPr lvl="1">
              <a:lnSpc>
                <a:spcPct val="90000"/>
              </a:lnSpc>
            </a:pPr>
            <a:r>
              <a:rPr lang="en-US" sz="2400"/>
              <a:t>Solve (easy) SIK with </a:t>
            </a:r>
            <a:r>
              <a:rPr lang="en-US" sz="2400">
                <a:latin typeface="Times-Roman" charset="0"/>
              </a:rPr>
              <a:t>S = 193</a:t>
            </a:r>
          </a:p>
          <a:p>
            <a:pPr lvl="1">
              <a:lnSpc>
                <a:spcPct val="90000"/>
              </a:lnSpc>
            </a:pPr>
            <a:r>
              <a:rPr lang="en-US" sz="2400"/>
              <a:t>Obtain plaintext </a:t>
            </a:r>
            <a:r>
              <a:rPr lang="en-US" sz="2400">
                <a:latin typeface="Times-Roman" charset="0"/>
              </a:rPr>
              <a:t>10010110</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r>
              <a:rPr lang="en-US"/>
              <a:t>Knapsack Weakness</a:t>
            </a:r>
          </a:p>
        </p:txBody>
      </p:sp>
      <p:sp>
        <p:nvSpPr>
          <p:cNvPr id="229379" name="Rectangle 3"/>
          <p:cNvSpPr>
            <a:spLocks noGrp="1" noChangeArrowheads="1"/>
          </p:cNvSpPr>
          <p:nvPr>
            <p:ph type="body" idx="1"/>
          </p:nvPr>
        </p:nvSpPr>
        <p:spPr>
          <a:xfrm>
            <a:off x="685800" y="1828800"/>
            <a:ext cx="7772400" cy="4267200"/>
          </a:xfrm>
        </p:spPr>
        <p:txBody>
          <a:bodyPr/>
          <a:lstStyle/>
          <a:p>
            <a:pPr>
              <a:lnSpc>
                <a:spcPct val="85000"/>
              </a:lnSpc>
            </a:pPr>
            <a:r>
              <a:rPr lang="en-US" sz="2800" b="1">
                <a:solidFill>
                  <a:schemeClr val="hlink"/>
                </a:solidFill>
              </a:rPr>
              <a:t>Trapdoor:</a:t>
            </a:r>
            <a:r>
              <a:rPr lang="en-US" sz="2800"/>
              <a:t> Convert SIK into “general” knapsack using modular arithmetic</a:t>
            </a:r>
          </a:p>
          <a:p>
            <a:pPr>
              <a:lnSpc>
                <a:spcPct val="85000"/>
              </a:lnSpc>
            </a:pPr>
            <a:r>
              <a:rPr lang="en-US" sz="2800" b="1">
                <a:solidFill>
                  <a:schemeClr val="hlink"/>
                </a:solidFill>
              </a:rPr>
              <a:t>One-way:</a:t>
            </a:r>
            <a:r>
              <a:rPr lang="en-US" sz="2800"/>
              <a:t> General knapsack easy to encrypt, hard to solve; SIK easy to solve</a:t>
            </a:r>
          </a:p>
          <a:p>
            <a:pPr>
              <a:lnSpc>
                <a:spcPct val="85000"/>
              </a:lnSpc>
            </a:pPr>
            <a:r>
              <a:rPr lang="en-US" sz="2800"/>
              <a:t>This knapsack cryptosystem is </a:t>
            </a:r>
            <a:r>
              <a:rPr lang="en-US" sz="2800" b="1">
                <a:solidFill>
                  <a:srgbClr val="FF0000"/>
                </a:solidFill>
              </a:rPr>
              <a:t>insecure</a:t>
            </a:r>
          </a:p>
          <a:p>
            <a:pPr lvl="1">
              <a:lnSpc>
                <a:spcPct val="85000"/>
              </a:lnSpc>
            </a:pPr>
            <a:r>
              <a:rPr lang="en-US" sz="2400">
                <a:solidFill>
                  <a:schemeClr val="tx2"/>
                </a:solidFill>
              </a:rPr>
              <a:t>Broken in 1983 with Apple II computer</a:t>
            </a:r>
          </a:p>
          <a:p>
            <a:pPr lvl="1">
              <a:lnSpc>
                <a:spcPct val="85000"/>
              </a:lnSpc>
            </a:pPr>
            <a:r>
              <a:rPr lang="en-US" sz="2400"/>
              <a:t>The attack uses </a:t>
            </a:r>
            <a:r>
              <a:rPr lang="en-US" sz="2400" b="1">
                <a:solidFill>
                  <a:schemeClr val="hlink"/>
                </a:solidFill>
              </a:rPr>
              <a:t>lattice reduction</a:t>
            </a:r>
            <a:endParaRPr lang="en-US" sz="2400" b="1">
              <a:solidFill>
                <a:schemeClr val="accent2"/>
              </a:solidFill>
            </a:endParaRPr>
          </a:p>
          <a:p>
            <a:pPr>
              <a:lnSpc>
                <a:spcPct val="85000"/>
              </a:lnSpc>
            </a:pPr>
            <a:r>
              <a:rPr lang="en-US" sz="2800"/>
              <a:t>“General knapsack” is not general enough!</a:t>
            </a:r>
          </a:p>
          <a:p>
            <a:pPr>
              <a:lnSpc>
                <a:spcPct val="85000"/>
              </a:lnSpc>
            </a:pPr>
            <a:r>
              <a:rPr lang="en-US" sz="2800"/>
              <a:t>This special knapsack is easy to solve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29379">
                                            <p:txEl>
                                              <p:pRg st="0" end="0"/>
                                            </p:txEl>
                                          </p:spTgt>
                                        </p:tgtEl>
                                        <p:attrNameLst>
                                          <p:attrName>style.visibility</p:attrName>
                                        </p:attrNameLst>
                                      </p:cBhvr>
                                      <p:to>
                                        <p:strVal val="visible"/>
                                      </p:to>
                                    </p:set>
                                    <p:animEffect transition="in" filter="box(out)">
                                      <p:cBhvr>
                                        <p:cTn id="7" dur="500"/>
                                        <p:tgtEl>
                                          <p:spTgt spid="22937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29379">
                                            <p:txEl>
                                              <p:pRg st="1" end="1"/>
                                            </p:txEl>
                                          </p:spTgt>
                                        </p:tgtEl>
                                        <p:attrNameLst>
                                          <p:attrName>style.visibility</p:attrName>
                                        </p:attrNameLst>
                                      </p:cBhvr>
                                      <p:to>
                                        <p:strVal val="visible"/>
                                      </p:to>
                                    </p:set>
                                    <p:animEffect transition="in" filter="box(out)">
                                      <p:cBhvr>
                                        <p:cTn id="12" dur="500"/>
                                        <p:tgtEl>
                                          <p:spTgt spid="22937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29379">
                                            <p:txEl>
                                              <p:pRg st="2" end="2"/>
                                            </p:txEl>
                                          </p:spTgt>
                                        </p:tgtEl>
                                        <p:attrNameLst>
                                          <p:attrName>style.visibility</p:attrName>
                                        </p:attrNameLst>
                                      </p:cBhvr>
                                      <p:to>
                                        <p:strVal val="visible"/>
                                      </p:to>
                                    </p:set>
                                    <p:animEffect transition="in" filter="box(out)">
                                      <p:cBhvr>
                                        <p:cTn id="17" dur="500"/>
                                        <p:tgtEl>
                                          <p:spTgt spid="22937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 builtIn="1"/>
                                        </p:tgtEl>
                                      </p:cMediaNode>
                                    </p:audio>
                                  </p:subTnLst>
                                </p:cTn>
                              </p:par>
                              <p:par>
                                <p:cTn id="18" presetID="4" presetClass="entr" presetSubtype="32" fill="hold" grpId="0" nodeType="withEffect">
                                  <p:stCondLst>
                                    <p:cond delay="0"/>
                                  </p:stCondLst>
                                  <p:childTnLst>
                                    <p:set>
                                      <p:cBhvr>
                                        <p:cTn id="19" dur="1" fill="hold">
                                          <p:stCondLst>
                                            <p:cond delay="0"/>
                                          </p:stCondLst>
                                        </p:cTn>
                                        <p:tgtEl>
                                          <p:spTgt spid="229379">
                                            <p:txEl>
                                              <p:pRg st="3" end="3"/>
                                            </p:txEl>
                                          </p:spTgt>
                                        </p:tgtEl>
                                        <p:attrNameLst>
                                          <p:attrName>style.visibility</p:attrName>
                                        </p:attrNameLst>
                                      </p:cBhvr>
                                      <p:to>
                                        <p:strVal val="visible"/>
                                      </p:to>
                                    </p:set>
                                    <p:animEffect transition="in" filter="box(out)">
                                      <p:cBhvr>
                                        <p:cTn id="20" dur="500"/>
                                        <p:tgtEl>
                                          <p:spTgt spid="229379">
                                            <p:txEl>
                                              <p:pRg st="3" end="3"/>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2" name="Camera" builtIn="1"/>
                                        </p:tgtEl>
                                      </p:cMediaNode>
                                    </p:audio>
                                  </p:subTnLst>
                                </p:cTn>
                              </p:par>
                              <p:par>
                                <p:cTn id="21" presetID="4" presetClass="entr" presetSubtype="32" fill="hold" grpId="0" nodeType="withEffect">
                                  <p:stCondLst>
                                    <p:cond delay="0"/>
                                  </p:stCondLst>
                                  <p:childTnLst>
                                    <p:set>
                                      <p:cBhvr>
                                        <p:cTn id="22" dur="1" fill="hold">
                                          <p:stCondLst>
                                            <p:cond delay="0"/>
                                          </p:stCondLst>
                                        </p:cTn>
                                        <p:tgtEl>
                                          <p:spTgt spid="229379">
                                            <p:txEl>
                                              <p:pRg st="4" end="4"/>
                                            </p:txEl>
                                          </p:spTgt>
                                        </p:tgtEl>
                                        <p:attrNameLst>
                                          <p:attrName>style.visibility</p:attrName>
                                        </p:attrNameLst>
                                      </p:cBhvr>
                                      <p:to>
                                        <p:strVal val="visible"/>
                                      </p:to>
                                    </p:set>
                                    <p:animEffect transition="in" filter="box(out)">
                                      <p:cBhvr>
                                        <p:cTn id="23" dur="500"/>
                                        <p:tgtEl>
                                          <p:spTgt spid="229379">
                                            <p:txEl>
                                              <p:pRg st="4" end="4"/>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Camera" builtIn="1"/>
                                        </p:tgtEl>
                                      </p:cMediaNode>
                                    </p:audio>
                                  </p:subTnLst>
                                </p:cTn>
                              </p:par>
                            </p:childTnLst>
                          </p:cTn>
                        </p:par>
                      </p:childTnLst>
                    </p:cTn>
                  </p:par>
                  <p:par>
                    <p:cTn id="24" fill="hold">
                      <p:stCondLst>
                        <p:cond delay="indefinite"/>
                      </p:stCondLst>
                      <p:childTnLst>
                        <p:par>
                          <p:cTn id="25" fill="hold">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229379">
                                            <p:txEl>
                                              <p:pRg st="5" end="5"/>
                                            </p:txEl>
                                          </p:spTgt>
                                        </p:tgtEl>
                                        <p:attrNameLst>
                                          <p:attrName>style.visibility</p:attrName>
                                        </p:attrNameLst>
                                      </p:cBhvr>
                                      <p:to>
                                        <p:strVal val="visible"/>
                                      </p:to>
                                    </p:set>
                                    <p:animEffect transition="in" filter="box(out)">
                                      <p:cBhvr>
                                        <p:cTn id="28" dur="500"/>
                                        <p:tgtEl>
                                          <p:spTgt spid="229379">
                                            <p:txEl>
                                              <p:pRg st="5" end="5"/>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2" name="Camera" builtIn="1"/>
                                        </p:tgtEl>
                                      </p:cMediaNode>
                                    </p:audio>
                                  </p:subTnLst>
                                </p:cTn>
                              </p:par>
                            </p:childTnLst>
                          </p:cTn>
                        </p:par>
                      </p:childTnLst>
                    </p:cTn>
                  </p:par>
                  <p:par>
                    <p:cTn id="29" fill="hold">
                      <p:stCondLst>
                        <p:cond delay="indefinite"/>
                      </p:stCondLst>
                      <p:childTnLst>
                        <p:par>
                          <p:cTn id="30" fill="hold">
                            <p:stCondLst>
                              <p:cond delay="0"/>
                            </p:stCondLst>
                            <p:childTnLst>
                              <p:par>
                                <p:cTn id="31" presetID="4" presetClass="entr" presetSubtype="32" fill="hold" grpId="0" nodeType="clickEffect">
                                  <p:stCondLst>
                                    <p:cond delay="0"/>
                                  </p:stCondLst>
                                  <p:childTnLst>
                                    <p:set>
                                      <p:cBhvr>
                                        <p:cTn id="32" dur="1" fill="hold">
                                          <p:stCondLst>
                                            <p:cond delay="0"/>
                                          </p:stCondLst>
                                        </p:cTn>
                                        <p:tgtEl>
                                          <p:spTgt spid="229379">
                                            <p:txEl>
                                              <p:pRg st="6" end="6"/>
                                            </p:txEl>
                                          </p:spTgt>
                                        </p:tgtEl>
                                        <p:attrNameLst>
                                          <p:attrName>style.visibility</p:attrName>
                                        </p:attrNameLst>
                                      </p:cBhvr>
                                      <p:to>
                                        <p:strVal val="visible"/>
                                      </p:to>
                                    </p:set>
                                    <p:animEffect transition="in" filter="box(out)">
                                      <p:cBhvr>
                                        <p:cTn id="33" dur="500"/>
                                        <p:tgtEl>
                                          <p:spTgt spid="229379">
                                            <p:txEl>
                                              <p:pRg st="6" end="6"/>
                                            </p:txEl>
                                          </p:spTgt>
                                        </p:tgtEl>
                                      </p:cBhvr>
                                    </p:animEffect>
                                  </p:childTnLst>
                                  <p:subTnLst>
                                    <p:audio>
                                      <p:cMediaNode>
                                        <p:cTn display="0" masterRel="sameClick">
                                          <p:stCondLst>
                                            <p:cond evt="begin" delay="0">
                                              <p:tn val="31"/>
                                            </p:cond>
                                          </p:stCondLst>
                                          <p:endCondLst>
                                            <p:cond evt="onStopAudio" delay="0">
                                              <p:tgtEl>
                                                <p:sldTgt/>
                                              </p:tgtEl>
                                            </p:cond>
                                          </p:endCondLst>
                                        </p:cTn>
                                        <p:tgtEl>
                                          <p:sndTgt r:embed="rId2" name="Camera"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solidFill>
                  <a:srgbClr val="7B9899"/>
                </a:solidFill>
              </a:rPr>
              <a:t>Elliptic Curve Cryptography</a:t>
            </a:r>
          </a:p>
        </p:txBody>
      </p:sp>
      <p:sp>
        <p:nvSpPr>
          <p:cNvPr id="15363" name="Content Placeholder 2"/>
          <p:cNvSpPr>
            <a:spLocks noGrp="1"/>
          </p:cNvSpPr>
          <p:nvPr>
            <p:ph sz="quarter" idx="1"/>
          </p:nvPr>
        </p:nvSpPr>
        <p:spPr>
          <a:xfrm>
            <a:off x="301625" y="1527175"/>
            <a:ext cx="8504238" cy="4572000"/>
          </a:xfrm>
        </p:spPr>
        <p:txBody>
          <a:bodyPr>
            <a:normAutofit/>
          </a:bodyPr>
          <a:lstStyle/>
          <a:p>
            <a:pPr algn="just"/>
            <a:r>
              <a:rPr lang="en-IN" sz="2000" b="1" dirty="0" smtClean="0">
                <a:latin typeface="+mj-lt"/>
              </a:rPr>
              <a:t>Elliptic curve cryptography</a:t>
            </a:r>
            <a:r>
              <a:rPr lang="en-IN" sz="2000" dirty="0" smtClean="0">
                <a:latin typeface="+mj-lt"/>
              </a:rPr>
              <a:t> (ECC) is an approach to public-key </a:t>
            </a:r>
            <a:r>
              <a:rPr lang="en-IN" sz="2000" b="1" dirty="0" smtClean="0">
                <a:latin typeface="+mj-lt"/>
              </a:rPr>
              <a:t>cryptography</a:t>
            </a:r>
            <a:r>
              <a:rPr lang="en-IN" sz="2000" dirty="0" smtClean="0">
                <a:latin typeface="+mj-lt"/>
              </a:rPr>
              <a:t> based on the algebraic structure of </a:t>
            </a:r>
            <a:r>
              <a:rPr lang="en-IN" sz="2000" b="1" dirty="0" smtClean="0">
                <a:latin typeface="+mj-lt"/>
              </a:rPr>
              <a:t>elliptic curves</a:t>
            </a:r>
            <a:r>
              <a:rPr lang="en-IN" sz="2000" dirty="0" smtClean="0">
                <a:latin typeface="+mj-lt"/>
              </a:rPr>
              <a:t> over finite fields. One of the main benefits in comparison with non-ECC </a:t>
            </a:r>
            <a:r>
              <a:rPr lang="en-IN" sz="2000" b="1" dirty="0" smtClean="0">
                <a:latin typeface="+mj-lt"/>
              </a:rPr>
              <a:t>cryptography</a:t>
            </a:r>
            <a:r>
              <a:rPr lang="en-IN" sz="2000" dirty="0" smtClean="0">
                <a:latin typeface="+mj-lt"/>
              </a:rPr>
              <a:t> (with plain Galois fields as a basis) is the same level of security provided by keys of smaller size.</a:t>
            </a:r>
            <a:endParaRPr lang="en-US" sz="2000" dirty="0" smtClean="0">
              <a:latin typeface="+mj-lt"/>
            </a:endParaRPr>
          </a:p>
          <a:p>
            <a:pPr eaLnBrk="1" hangingPunct="1"/>
            <a:endParaRPr lang="en-US" dirty="0" smtClean="0"/>
          </a:p>
          <a:p>
            <a:pPr eaLnBrk="1" hangingPunct="1"/>
            <a:endParaRPr lang="en-US" dirty="0" smtClean="0"/>
          </a:p>
          <a:p>
            <a:pPr eaLnBrk="1" hangingPunct="1"/>
            <a:endParaRPr lang="en-US" dirty="0" smtClean="0"/>
          </a:p>
          <a:p>
            <a:pPr eaLnBrk="1" hangingPunct="1"/>
            <a:r>
              <a:rPr lang="en-US" dirty="0" smtClean="0"/>
              <a:t>Components</a:t>
            </a:r>
          </a:p>
          <a:p>
            <a:pPr eaLnBrk="1" hangingPunct="1"/>
            <a:endParaRPr lang="en-US" dirty="0" smtClean="0"/>
          </a:p>
        </p:txBody>
      </p:sp>
      <p:graphicFrame>
        <p:nvGraphicFramePr>
          <p:cNvPr id="4" name="Table 3"/>
          <p:cNvGraphicFramePr>
            <a:graphicFrameLocks noGrp="1"/>
          </p:cNvGraphicFramePr>
          <p:nvPr/>
        </p:nvGraphicFramePr>
        <p:xfrm>
          <a:off x="381000" y="3429000"/>
          <a:ext cx="8382000" cy="2645851"/>
        </p:xfrm>
        <a:graphic>
          <a:graphicData uri="http://schemas.openxmlformats.org/drawingml/2006/table">
            <a:tbl>
              <a:tblPr firstRow="1" bandRow="1">
                <a:tableStyleId>{5C22544A-7EE6-4342-B048-85BDC9FD1C3A}</a:tableStyleId>
              </a:tblPr>
              <a:tblGrid>
                <a:gridCol w="1676400"/>
                <a:gridCol w="1981200"/>
                <a:gridCol w="2362200"/>
                <a:gridCol w="2362200"/>
              </a:tblGrid>
              <a:tr h="228600">
                <a:tc>
                  <a:txBody>
                    <a:bodyPr/>
                    <a:lstStyle/>
                    <a:p>
                      <a:r>
                        <a:rPr lang="en-US" dirty="0" smtClean="0"/>
                        <a:t>Private</a:t>
                      </a:r>
                      <a:r>
                        <a:rPr lang="en-US" baseline="0" dirty="0" smtClean="0"/>
                        <a:t> Key</a:t>
                      </a:r>
                      <a:endParaRPr lang="en-US" dirty="0"/>
                    </a:p>
                  </a:txBody>
                  <a:tcPr/>
                </a:tc>
                <a:tc>
                  <a:txBody>
                    <a:bodyPr/>
                    <a:lstStyle/>
                    <a:p>
                      <a:r>
                        <a:rPr lang="en-US" dirty="0" smtClean="0"/>
                        <a:t>Public</a:t>
                      </a:r>
                      <a:r>
                        <a:rPr lang="en-US" baseline="0" dirty="0" smtClean="0"/>
                        <a:t> Key</a:t>
                      </a:r>
                      <a:endParaRPr lang="en-US" dirty="0"/>
                    </a:p>
                  </a:txBody>
                  <a:tcPr/>
                </a:tc>
                <a:tc>
                  <a:txBody>
                    <a:bodyPr/>
                    <a:lstStyle/>
                    <a:p>
                      <a:r>
                        <a:rPr lang="en-US" dirty="0" smtClean="0"/>
                        <a:t>Set of Operations</a:t>
                      </a:r>
                      <a:endParaRPr lang="en-US" dirty="0"/>
                    </a:p>
                  </a:txBody>
                  <a:tcPr/>
                </a:tc>
                <a:tc>
                  <a:txBody>
                    <a:bodyPr/>
                    <a:lstStyle/>
                    <a:p>
                      <a:r>
                        <a:rPr lang="en-US" dirty="0" smtClean="0"/>
                        <a:t>Domain Parameters</a:t>
                      </a:r>
                    </a:p>
                    <a:p>
                      <a:r>
                        <a:rPr lang="en-US" dirty="0" smtClean="0"/>
                        <a:t>(Predefined</a:t>
                      </a:r>
                      <a:r>
                        <a:rPr lang="en-US" baseline="0" dirty="0" smtClean="0"/>
                        <a:t> constants)</a:t>
                      </a:r>
                      <a:endParaRPr lang="en-US" dirty="0"/>
                    </a:p>
                  </a:txBody>
                  <a:tcPr/>
                </a:tc>
              </a:tr>
              <a:tr h="1731451">
                <a:tc>
                  <a:txBody>
                    <a:bodyPr/>
                    <a:lstStyle/>
                    <a:p>
                      <a:r>
                        <a:rPr lang="en-US" dirty="0" smtClean="0"/>
                        <a:t>A random</a:t>
                      </a:r>
                      <a:r>
                        <a:rPr lang="en-US" baseline="0" dirty="0" smtClean="0"/>
                        <a:t> number</a:t>
                      </a:r>
                      <a:endParaRPr lang="en-US" dirty="0"/>
                    </a:p>
                  </a:txBody>
                  <a:tcPr/>
                </a:tc>
                <a:tc>
                  <a:txBody>
                    <a:bodyPr/>
                    <a:lstStyle/>
                    <a:p>
                      <a:r>
                        <a:rPr lang="en-US" dirty="0" smtClean="0"/>
                        <a:t>Point on a curve</a:t>
                      </a:r>
                    </a:p>
                    <a:p>
                      <a:endParaRPr lang="en-US" dirty="0" smtClean="0"/>
                    </a:p>
                    <a:p>
                      <a:r>
                        <a:rPr lang="en-US" baseline="0" dirty="0" smtClean="0"/>
                        <a:t> = Private Key * G</a:t>
                      </a:r>
                      <a:endParaRPr lang="en-US" dirty="0"/>
                    </a:p>
                  </a:txBody>
                  <a:tcPr/>
                </a:tc>
                <a:tc>
                  <a:txBody>
                    <a:bodyPr/>
                    <a:lstStyle/>
                    <a:p>
                      <a:r>
                        <a:rPr lang="en-US" dirty="0" smtClean="0"/>
                        <a:t>These are defined over the curve</a:t>
                      </a:r>
                    </a:p>
                    <a:p>
                      <a:r>
                        <a:rPr kumimoji="0" lang="en-US" sz="1800" b="1" kern="1200" baseline="0" dirty="0" smtClean="0">
                          <a:solidFill>
                            <a:schemeClr val="dk1"/>
                          </a:solidFill>
                          <a:latin typeface="+mn-lt"/>
                          <a:ea typeface="+mn-ea"/>
                          <a:cs typeface="+mn-cs"/>
                        </a:rPr>
                        <a:t>y</a:t>
                      </a:r>
                      <a:r>
                        <a:rPr kumimoji="0" lang="en-US" sz="1800" b="1" kern="1200" baseline="30000" dirty="0" smtClean="0">
                          <a:solidFill>
                            <a:schemeClr val="dk1"/>
                          </a:solidFill>
                          <a:latin typeface="+mn-lt"/>
                          <a:ea typeface="+mn-ea"/>
                          <a:cs typeface="+mn-cs"/>
                        </a:rPr>
                        <a:t>2</a:t>
                      </a:r>
                      <a:r>
                        <a:rPr kumimoji="0" lang="en-US" sz="1800" b="1" kern="1200" baseline="0" dirty="0" smtClean="0">
                          <a:solidFill>
                            <a:schemeClr val="dk1"/>
                          </a:solidFill>
                          <a:latin typeface="+mn-lt"/>
                          <a:ea typeface="+mn-ea"/>
                          <a:cs typeface="+mn-cs"/>
                        </a:rPr>
                        <a:t> = x</a:t>
                      </a:r>
                      <a:r>
                        <a:rPr kumimoji="0" lang="en-US" sz="1800" b="1" kern="1200" baseline="30000" dirty="0" smtClean="0">
                          <a:solidFill>
                            <a:schemeClr val="dk1"/>
                          </a:solidFill>
                          <a:latin typeface="+mn-lt"/>
                          <a:ea typeface="+mn-ea"/>
                          <a:cs typeface="+mn-cs"/>
                        </a:rPr>
                        <a:t>3</a:t>
                      </a:r>
                      <a:r>
                        <a:rPr kumimoji="0" lang="en-US" sz="1800" b="1" kern="1200" baseline="0" dirty="0" smtClean="0">
                          <a:solidFill>
                            <a:schemeClr val="dk1"/>
                          </a:solidFill>
                          <a:latin typeface="+mn-lt"/>
                          <a:ea typeface="+mn-ea"/>
                          <a:cs typeface="+mn-cs"/>
                        </a:rPr>
                        <a:t> + ax + b,</a:t>
                      </a:r>
                    </a:p>
                    <a:p>
                      <a:r>
                        <a:rPr kumimoji="0" lang="en-US" sz="1800" kern="1200" baseline="0" dirty="0" smtClean="0">
                          <a:solidFill>
                            <a:schemeClr val="dk1"/>
                          </a:solidFill>
                          <a:latin typeface="+mn-lt"/>
                          <a:ea typeface="+mn-ea"/>
                          <a:cs typeface="+mn-cs"/>
                        </a:rPr>
                        <a:t>where </a:t>
                      </a:r>
                      <a:r>
                        <a:rPr kumimoji="0" lang="en-US" sz="1800" b="1" kern="1200" baseline="0" dirty="0" smtClean="0">
                          <a:solidFill>
                            <a:schemeClr val="dk1"/>
                          </a:solidFill>
                          <a:latin typeface="+mn-lt"/>
                          <a:ea typeface="+mn-ea"/>
                          <a:cs typeface="+mn-cs"/>
                        </a:rPr>
                        <a:t>4a</a:t>
                      </a:r>
                      <a:r>
                        <a:rPr kumimoji="0" lang="en-US" sz="1800" b="1" kern="1200" baseline="30000" dirty="0" smtClean="0">
                          <a:solidFill>
                            <a:schemeClr val="dk1"/>
                          </a:solidFill>
                          <a:latin typeface="+mn-lt"/>
                          <a:ea typeface="+mn-ea"/>
                          <a:cs typeface="+mn-cs"/>
                        </a:rPr>
                        <a:t>3</a:t>
                      </a:r>
                      <a:r>
                        <a:rPr kumimoji="0" lang="en-US" sz="1800" b="1" kern="1200" baseline="0" dirty="0" smtClean="0">
                          <a:solidFill>
                            <a:schemeClr val="dk1"/>
                          </a:solidFill>
                          <a:latin typeface="+mn-lt"/>
                          <a:ea typeface="+mn-ea"/>
                          <a:cs typeface="+mn-cs"/>
                        </a:rPr>
                        <a:t> + 27b</a:t>
                      </a:r>
                      <a:r>
                        <a:rPr kumimoji="0" lang="en-US" sz="1800" b="1" kern="1200" baseline="30000" dirty="0" smtClean="0">
                          <a:solidFill>
                            <a:schemeClr val="dk1"/>
                          </a:solidFill>
                          <a:latin typeface="+mn-lt"/>
                          <a:ea typeface="+mn-ea"/>
                          <a:cs typeface="+mn-cs"/>
                        </a:rPr>
                        <a:t>2</a:t>
                      </a:r>
                      <a:r>
                        <a:rPr kumimoji="0" lang="en-US" sz="1800" b="1" kern="1200" baseline="0" dirty="0" smtClean="0">
                          <a:solidFill>
                            <a:schemeClr val="dk1"/>
                          </a:solidFill>
                          <a:latin typeface="+mn-lt"/>
                          <a:ea typeface="+mn-ea"/>
                          <a:cs typeface="+mn-cs"/>
                        </a:rPr>
                        <a:t> ≠ 0</a:t>
                      </a:r>
                      <a:endParaRPr lang="en-US" dirty="0"/>
                    </a:p>
                  </a:txBody>
                  <a:tcPr/>
                </a:tc>
                <a:tc>
                  <a:txBody>
                    <a:bodyPr/>
                    <a:lstStyle/>
                    <a:p>
                      <a:r>
                        <a:rPr lang="en-US" dirty="0" smtClean="0"/>
                        <a:t>G, a, b</a:t>
                      </a:r>
                      <a:endParaRPr lang="en-US" dirty="0"/>
                    </a:p>
                  </a:txBody>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pPr eaLnBrk="1" hangingPunct="1"/>
            <a:r>
              <a:rPr lang="en-US" smtClean="0">
                <a:solidFill>
                  <a:srgbClr val="7B9899"/>
                </a:solidFill>
              </a:rPr>
              <a:t>Discrete Logarithm Problem (DLP)</a:t>
            </a:r>
          </a:p>
        </p:txBody>
      </p:sp>
      <p:sp>
        <p:nvSpPr>
          <p:cNvPr id="16387" name="Content Placeholder 2"/>
          <p:cNvSpPr>
            <a:spLocks noGrp="1"/>
          </p:cNvSpPr>
          <p:nvPr>
            <p:ph sz="quarter" idx="1"/>
          </p:nvPr>
        </p:nvSpPr>
        <p:spPr>
          <a:xfrm>
            <a:off x="301625" y="1527175"/>
            <a:ext cx="8504238" cy="4572000"/>
          </a:xfrm>
        </p:spPr>
        <p:txBody>
          <a:bodyPr>
            <a:normAutofit lnSpcReduction="10000"/>
          </a:bodyPr>
          <a:lstStyle/>
          <a:p>
            <a:pPr eaLnBrk="1" hangingPunct="1"/>
            <a:r>
              <a:rPr lang="en-US" smtClean="0"/>
              <a:t>Let P and Q be two points on the elliptic curve</a:t>
            </a:r>
          </a:p>
          <a:p>
            <a:pPr lvl="1" eaLnBrk="1" hangingPunct="1"/>
            <a:r>
              <a:rPr lang="en-US" smtClean="0"/>
              <a:t>Such that Q = kP, where k is a scalar value</a:t>
            </a:r>
          </a:p>
          <a:p>
            <a:pPr lvl="1" eaLnBrk="1" hangingPunct="1">
              <a:buFont typeface="Wingdings" pitchFamily="2" charset="2"/>
              <a:buNone/>
            </a:pPr>
            <a:endParaRPr lang="en-US" smtClean="0"/>
          </a:p>
          <a:p>
            <a:pPr eaLnBrk="1" hangingPunct="1"/>
            <a:r>
              <a:rPr lang="en-US" smtClean="0"/>
              <a:t>DLP: Given P and Q, find k?</a:t>
            </a:r>
          </a:p>
          <a:p>
            <a:pPr lvl="1" eaLnBrk="1" hangingPunct="1"/>
            <a:r>
              <a:rPr lang="en-US" smtClean="0"/>
              <a:t>If k is very large, it becomes computationally infeasible</a:t>
            </a:r>
          </a:p>
          <a:p>
            <a:pPr lvl="1" eaLnBrk="1" hangingPunct="1"/>
            <a:endParaRPr lang="en-US" smtClean="0"/>
          </a:p>
          <a:p>
            <a:pPr eaLnBrk="1" hangingPunct="1"/>
            <a:r>
              <a:rPr lang="en-US" smtClean="0"/>
              <a:t>The security of ECC depends on the difficulty of DLP</a:t>
            </a:r>
          </a:p>
          <a:p>
            <a:pPr lvl="1" eaLnBrk="1" hangingPunct="1"/>
            <a:endParaRPr lang="en-US" smtClean="0"/>
          </a:p>
          <a:p>
            <a:pPr eaLnBrk="1" hangingPunct="1"/>
            <a:r>
              <a:rPr lang="en-US" smtClean="0"/>
              <a:t>Main operation in ECC is Point Multiplication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solidFill>
                  <a:srgbClr val="7B9899"/>
                </a:solidFill>
              </a:rPr>
              <a:t>Point Multiplication</a:t>
            </a:r>
          </a:p>
        </p:txBody>
      </p:sp>
      <p:sp>
        <p:nvSpPr>
          <p:cNvPr id="17411" name="Content Placeholder 2"/>
          <p:cNvSpPr>
            <a:spLocks noGrp="1"/>
          </p:cNvSpPr>
          <p:nvPr>
            <p:ph sz="quarter" idx="1"/>
          </p:nvPr>
        </p:nvSpPr>
        <p:spPr>
          <a:xfrm>
            <a:off x="301625" y="1527175"/>
            <a:ext cx="8504238" cy="4572000"/>
          </a:xfrm>
        </p:spPr>
        <p:txBody>
          <a:bodyPr/>
          <a:lstStyle/>
          <a:p>
            <a:pPr eaLnBrk="1" hangingPunct="1"/>
            <a:r>
              <a:rPr lang="en-US" smtClean="0"/>
              <a:t>Point Multiplication is achieved by two basic curve operations:</a:t>
            </a:r>
          </a:p>
          <a:p>
            <a:pPr eaLnBrk="1" hangingPunct="1"/>
            <a:endParaRPr lang="en-US" smtClean="0"/>
          </a:p>
          <a:p>
            <a:pPr eaLnBrk="1" hangingPunct="1">
              <a:buFont typeface="Wingdings 2" pitchFamily="18" charset="2"/>
              <a:buNone/>
            </a:pPr>
            <a:r>
              <a:rPr lang="en-US" smtClean="0"/>
              <a:t>1. Point Addition, L = J + K</a:t>
            </a:r>
          </a:p>
          <a:p>
            <a:pPr eaLnBrk="1" hangingPunct="1">
              <a:buFont typeface="Wingdings 2" pitchFamily="18" charset="2"/>
              <a:buNone/>
            </a:pPr>
            <a:r>
              <a:rPr lang="en-US" smtClean="0"/>
              <a:t>2. Point Doubling, L = 2J</a:t>
            </a:r>
          </a:p>
          <a:p>
            <a:pPr eaLnBrk="1" hangingPunct="1">
              <a:buFont typeface="Wingdings 2" pitchFamily="18" charset="2"/>
              <a:buNone/>
            </a:pPr>
            <a:endParaRPr lang="en-US" smtClean="0"/>
          </a:p>
          <a:p>
            <a:pPr eaLnBrk="1" hangingPunct="1">
              <a:buFont typeface="Wingdings 2" pitchFamily="18" charset="2"/>
              <a:buNone/>
            </a:pPr>
            <a:r>
              <a:rPr lang="en-US" smtClean="0"/>
              <a:t>Example: </a:t>
            </a:r>
          </a:p>
          <a:p>
            <a:pPr eaLnBrk="1" hangingPunct="1">
              <a:buFont typeface="Wingdings 2" pitchFamily="18" charset="2"/>
              <a:buNone/>
            </a:pPr>
            <a:r>
              <a:rPr lang="en-US" smtClean="0"/>
              <a:t>If k = 23; 	then, kP = 23*P</a:t>
            </a:r>
          </a:p>
          <a:p>
            <a:pPr eaLnBrk="1" hangingPunct="1">
              <a:buFont typeface="Wingdings 2" pitchFamily="18" charset="2"/>
              <a:buNone/>
            </a:pPr>
            <a:r>
              <a:rPr lang="en-US" smtClean="0"/>
              <a:t>	= 2(2(2(2P) + P) + P) + P</a:t>
            </a: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305800" cy="5078313"/>
          </a:xfrm>
          <a:prstGeom prst="rect">
            <a:avLst/>
          </a:prstGeom>
          <a:noFill/>
        </p:spPr>
        <p:txBody>
          <a:bodyPr wrap="square" rtlCol="0">
            <a:spAutoFit/>
          </a:bodyPr>
          <a:lstStyle/>
          <a:p>
            <a:r>
              <a:rPr lang="en-US" dirty="0" err="1" smtClean="0"/>
              <a:t>EIGamal</a:t>
            </a:r>
            <a:r>
              <a:rPr lang="en-US" dirty="0" smtClean="0"/>
              <a:t> Key Decryption</a:t>
            </a:r>
          </a:p>
          <a:p>
            <a:endParaRPr lang="en-US" dirty="0" smtClean="0"/>
          </a:p>
          <a:p>
            <a:r>
              <a:rPr lang="en-US" dirty="0" smtClean="0"/>
              <a:t>Steps 1:- Compute the plain text using the following formula</a:t>
            </a:r>
          </a:p>
          <a:p>
            <a:r>
              <a:rPr lang="en-US" dirty="0" smtClean="0"/>
              <a:t>	PT = (C2.C1˄D) ˄ -1 mod P</a:t>
            </a:r>
          </a:p>
          <a:p>
            <a:r>
              <a:rPr lang="en-US" dirty="0" smtClean="0"/>
              <a:t>Example:- </a:t>
            </a:r>
          </a:p>
          <a:p>
            <a:endParaRPr lang="en-US" dirty="0" smtClean="0"/>
          </a:p>
          <a:p>
            <a:r>
              <a:rPr lang="en-US" dirty="0" smtClean="0"/>
              <a:t>	 PT = (C2.C1˄D) ˄ -1 mod P</a:t>
            </a:r>
          </a:p>
          <a:p>
            <a:r>
              <a:rPr lang="en-US" dirty="0" smtClean="0"/>
              <a:t>	 PT = (6. 5˄3) ˄-1 mod 11</a:t>
            </a:r>
          </a:p>
          <a:p>
            <a:r>
              <a:rPr lang="en-US" dirty="0" smtClean="0"/>
              <a:t>\	 PT = (6.3) mod 11= 7</a:t>
            </a:r>
          </a:p>
          <a:p>
            <a:r>
              <a:rPr lang="en-US"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solidFill>
                  <a:srgbClr val="7B9899"/>
                </a:solidFill>
              </a:rPr>
              <a:t>Point Addition</a:t>
            </a:r>
          </a:p>
        </p:txBody>
      </p:sp>
      <p:pic>
        <p:nvPicPr>
          <p:cNvPr id="18435" name="Picture 2"/>
          <p:cNvPicPr>
            <a:picLocks noGrp="1" noChangeAspect="1" noChangeArrowheads="1"/>
          </p:cNvPicPr>
          <p:nvPr>
            <p:ph sz="quarter" idx="1"/>
          </p:nvPr>
        </p:nvPicPr>
        <p:blipFill>
          <a:blip r:embed="rId2"/>
          <a:srcRect/>
          <a:stretch>
            <a:fillRect/>
          </a:stretch>
        </p:blipFill>
        <p:spPr>
          <a:xfrm>
            <a:off x="1524000" y="2286000"/>
            <a:ext cx="6059488" cy="3700463"/>
          </a:xfrm>
          <a:noFill/>
        </p:spPr>
      </p:pic>
      <p:sp>
        <p:nvSpPr>
          <p:cNvPr id="18436" name="TextBox 4"/>
          <p:cNvSpPr txBox="1">
            <a:spLocks noChangeArrowheads="1"/>
          </p:cNvSpPr>
          <p:nvPr/>
        </p:nvSpPr>
        <p:spPr bwMode="auto">
          <a:xfrm>
            <a:off x="1524000" y="1752600"/>
            <a:ext cx="6019800" cy="369888"/>
          </a:xfrm>
          <a:prstGeom prst="rect">
            <a:avLst/>
          </a:prstGeom>
          <a:noFill/>
          <a:ln w="9525">
            <a:noFill/>
            <a:miter lim="800000"/>
            <a:headEnd/>
            <a:tailEnd/>
          </a:ln>
        </p:spPr>
        <p:txBody>
          <a:bodyPr>
            <a:spAutoFit/>
          </a:bodyPr>
          <a:lstStyle/>
          <a:p>
            <a:r>
              <a:rPr lang="en-US" b="1">
                <a:latin typeface="Calibri" pitchFamily="34" charset="0"/>
              </a:rPr>
              <a:t>Geometrical explanation:</a:t>
            </a:r>
            <a:endParaRPr lang="en-US">
              <a:latin typeface="Calibri"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solidFill>
                  <a:srgbClr val="7B9899"/>
                </a:solidFill>
              </a:rPr>
              <a:t>Point Addition</a:t>
            </a:r>
          </a:p>
        </p:txBody>
      </p:sp>
      <p:sp>
        <p:nvSpPr>
          <p:cNvPr id="19459" name="Content Placeholder 2"/>
          <p:cNvSpPr>
            <a:spLocks noGrp="1"/>
          </p:cNvSpPr>
          <p:nvPr>
            <p:ph sz="quarter" idx="1"/>
          </p:nvPr>
        </p:nvSpPr>
        <p:spPr>
          <a:xfrm>
            <a:off x="301625" y="1527175"/>
            <a:ext cx="8504238" cy="4572000"/>
          </a:xfrm>
        </p:spPr>
        <p:txBody>
          <a:bodyPr/>
          <a:lstStyle/>
          <a:p>
            <a:pPr eaLnBrk="1" hangingPunct="1"/>
            <a:r>
              <a:rPr lang="en-US" b="1" smtClean="0"/>
              <a:t>Analytical explanation:</a:t>
            </a:r>
            <a:endParaRPr lang="en-US" smtClean="0"/>
          </a:p>
          <a:p>
            <a:pPr eaLnBrk="1" hangingPunct="1">
              <a:buFont typeface="Wingdings 2" pitchFamily="18" charset="2"/>
              <a:buNone/>
            </a:pPr>
            <a:endParaRPr lang="en-US" b="1" smtClean="0"/>
          </a:p>
          <a:p>
            <a:pPr eaLnBrk="1" hangingPunct="1"/>
            <a:r>
              <a:rPr lang="en-US" smtClean="0"/>
              <a:t>Consider two distinct points J and K such that J = (x</a:t>
            </a:r>
            <a:r>
              <a:rPr lang="en-US" baseline="-25000" smtClean="0"/>
              <a:t>J</a:t>
            </a:r>
            <a:r>
              <a:rPr lang="en-US" smtClean="0"/>
              <a:t>, y</a:t>
            </a:r>
            <a:r>
              <a:rPr lang="en-US" baseline="-25000" smtClean="0"/>
              <a:t>J</a:t>
            </a:r>
            <a:r>
              <a:rPr lang="en-US" smtClean="0"/>
              <a:t>) and K = (x</a:t>
            </a:r>
            <a:r>
              <a:rPr lang="en-US" baseline="-25000" smtClean="0"/>
              <a:t>K</a:t>
            </a:r>
            <a:r>
              <a:rPr lang="en-US" smtClean="0"/>
              <a:t>, y</a:t>
            </a:r>
            <a:r>
              <a:rPr lang="en-US" baseline="-25000" smtClean="0"/>
              <a:t>K</a:t>
            </a:r>
            <a:r>
              <a:rPr lang="en-US" smtClean="0"/>
              <a:t>)</a:t>
            </a:r>
          </a:p>
          <a:p>
            <a:pPr eaLnBrk="1" hangingPunct="1">
              <a:buFont typeface="Wingdings 2" pitchFamily="18" charset="2"/>
              <a:buNone/>
            </a:pPr>
            <a:r>
              <a:rPr lang="en-US" smtClean="0"/>
              <a:t>Let L = J + K where L = (x</a:t>
            </a:r>
            <a:r>
              <a:rPr lang="en-US" baseline="-25000" smtClean="0"/>
              <a:t>L</a:t>
            </a:r>
            <a:r>
              <a:rPr lang="en-US" smtClean="0"/>
              <a:t>, y</a:t>
            </a:r>
            <a:r>
              <a:rPr lang="en-US" baseline="-25000" smtClean="0"/>
              <a:t>L</a:t>
            </a:r>
            <a:r>
              <a:rPr lang="en-US" smtClean="0"/>
              <a:t>), then</a:t>
            </a:r>
          </a:p>
          <a:p>
            <a:pPr eaLnBrk="1" hangingPunct="1"/>
            <a:r>
              <a:rPr lang="en-US" smtClean="0"/>
              <a:t>x</a:t>
            </a:r>
            <a:r>
              <a:rPr lang="en-US" baseline="-25000" smtClean="0"/>
              <a:t>L</a:t>
            </a:r>
            <a:r>
              <a:rPr lang="en-US" smtClean="0"/>
              <a:t> = s</a:t>
            </a:r>
            <a:r>
              <a:rPr lang="en-US" baseline="30000" smtClean="0"/>
              <a:t>2</a:t>
            </a:r>
            <a:r>
              <a:rPr lang="en-US" smtClean="0"/>
              <a:t> - x</a:t>
            </a:r>
            <a:r>
              <a:rPr lang="en-US" baseline="-25000" smtClean="0"/>
              <a:t>J</a:t>
            </a:r>
            <a:r>
              <a:rPr lang="en-US" smtClean="0"/>
              <a:t> – x</a:t>
            </a:r>
            <a:r>
              <a:rPr lang="en-US" baseline="-25000" smtClean="0"/>
              <a:t>K</a:t>
            </a:r>
          </a:p>
          <a:p>
            <a:pPr eaLnBrk="1" hangingPunct="1"/>
            <a:r>
              <a:rPr lang="pl-PL" smtClean="0"/>
              <a:t>y</a:t>
            </a:r>
            <a:r>
              <a:rPr lang="pl-PL" baseline="-25000" smtClean="0"/>
              <a:t>L</a:t>
            </a:r>
            <a:r>
              <a:rPr lang="pl-PL" smtClean="0"/>
              <a:t> = -y</a:t>
            </a:r>
            <a:r>
              <a:rPr lang="pl-PL" baseline="-25000" smtClean="0"/>
              <a:t>J</a:t>
            </a:r>
            <a:r>
              <a:rPr lang="pl-PL" smtClean="0"/>
              <a:t> + s (x</a:t>
            </a:r>
            <a:r>
              <a:rPr lang="pl-PL" baseline="-25000" smtClean="0"/>
              <a:t>J</a:t>
            </a:r>
            <a:r>
              <a:rPr lang="pl-PL" smtClean="0"/>
              <a:t> – x</a:t>
            </a:r>
            <a:r>
              <a:rPr lang="pl-PL" baseline="-25000" smtClean="0"/>
              <a:t>L</a:t>
            </a:r>
            <a:r>
              <a:rPr lang="pl-PL" smtClean="0"/>
              <a:t>)</a:t>
            </a:r>
          </a:p>
          <a:p>
            <a:pPr eaLnBrk="1" hangingPunct="1">
              <a:buFont typeface="Wingdings 2" pitchFamily="18" charset="2"/>
              <a:buNone/>
            </a:pPr>
            <a:r>
              <a:rPr lang="en-US" smtClean="0"/>
              <a:t>s = (y</a:t>
            </a:r>
            <a:r>
              <a:rPr lang="en-US" baseline="-25000" smtClean="0"/>
              <a:t>J</a:t>
            </a:r>
            <a:r>
              <a:rPr lang="en-US" smtClean="0"/>
              <a:t> – y</a:t>
            </a:r>
            <a:r>
              <a:rPr lang="en-US" baseline="-25000" smtClean="0"/>
              <a:t>K</a:t>
            </a:r>
            <a:r>
              <a:rPr lang="en-US" smtClean="0"/>
              <a:t>)/(x</a:t>
            </a:r>
            <a:r>
              <a:rPr lang="en-US" baseline="-25000" smtClean="0"/>
              <a:t>J</a:t>
            </a:r>
            <a:r>
              <a:rPr lang="en-US" smtClean="0"/>
              <a:t> – x</a:t>
            </a:r>
            <a:r>
              <a:rPr lang="en-US" baseline="-25000" smtClean="0"/>
              <a:t>K</a:t>
            </a:r>
            <a:r>
              <a:rPr lang="en-US" smtClean="0"/>
              <a:t>), s is slope of the line through J and K</a:t>
            </a:r>
            <a:endParaRPr lang="en-US" b="1"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solidFill>
                  <a:srgbClr val="7B9899"/>
                </a:solidFill>
              </a:rPr>
              <a:t>Point Doubling</a:t>
            </a:r>
          </a:p>
        </p:txBody>
      </p:sp>
      <p:pic>
        <p:nvPicPr>
          <p:cNvPr id="20483" name="Picture 2"/>
          <p:cNvPicPr>
            <a:picLocks noGrp="1" noChangeAspect="1" noChangeArrowheads="1"/>
          </p:cNvPicPr>
          <p:nvPr>
            <p:ph sz="quarter" idx="1"/>
          </p:nvPr>
        </p:nvPicPr>
        <p:blipFill>
          <a:blip r:embed="rId2"/>
          <a:srcRect/>
          <a:stretch>
            <a:fillRect/>
          </a:stretch>
        </p:blipFill>
        <p:spPr>
          <a:xfrm>
            <a:off x="1219200" y="2209800"/>
            <a:ext cx="6827838" cy="4121150"/>
          </a:xfrm>
          <a:noFill/>
        </p:spPr>
      </p:pic>
      <p:sp>
        <p:nvSpPr>
          <p:cNvPr id="20484" name="TextBox 6"/>
          <p:cNvSpPr txBox="1">
            <a:spLocks noChangeArrowheads="1"/>
          </p:cNvSpPr>
          <p:nvPr/>
        </p:nvSpPr>
        <p:spPr bwMode="auto">
          <a:xfrm>
            <a:off x="1219200" y="1828800"/>
            <a:ext cx="6781800" cy="369888"/>
          </a:xfrm>
          <a:prstGeom prst="rect">
            <a:avLst/>
          </a:prstGeom>
          <a:noFill/>
          <a:ln w="9525">
            <a:noFill/>
            <a:miter lim="800000"/>
            <a:headEnd/>
            <a:tailEnd/>
          </a:ln>
        </p:spPr>
        <p:txBody>
          <a:bodyPr>
            <a:spAutoFit/>
          </a:bodyPr>
          <a:lstStyle/>
          <a:p>
            <a:r>
              <a:rPr lang="en-US" b="1">
                <a:latin typeface="Calibri" pitchFamily="34" charset="0"/>
              </a:rPr>
              <a:t>Geometrical explanation:</a:t>
            </a:r>
            <a:endParaRPr lang="en-US">
              <a:latin typeface="Calibri"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solidFill>
                  <a:srgbClr val="7B9899"/>
                </a:solidFill>
              </a:rPr>
              <a:t>Point Doubling</a:t>
            </a:r>
          </a:p>
        </p:txBody>
      </p:sp>
      <p:sp>
        <p:nvSpPr>
          <p:cNvPr id="21507" name="Content Placeholder 2"/>
          <p:cNvSpPr>
            <a:spLocks noGrp="1"/>
          </p:cNvSpPr>
          <p:nvPr>
            <p:ph sz="quarter" idx="1"/>
          </p:nvPr>
        </p:nvSpPr>
        <p:spPr>
          <a:xfrm>
            <a:off x="301625" y="1527175"/>
            <a:ext cx="8504238" cy="4572000"/>
          </a:xfrm>
        </p:spPr>
        <p:txBody>
          <a:bodyPr/>
          <a:lstStyle/>
          <a:p>
            <a:pPr eaLnBrk="1" hangingPunct="1"/>
            <a:r>
              <a:rPr lang="en-US" b="1" smtClean="0"/>
              <a:t>Analytical explanation</a:t>
            </a:r>
          </a:p>
          <a:p>
            <a:pPr eaLnBrk="1" hangingPunct="1">
              <a:buFont typeface="Wingdings 2" pitchFamily="18" charset="2"/>
              <a:buNone/>
            </a:pPr>
            <a:r>
              <a:rPr lang="en-US" smtClean="0"/>
              <a:t>Consider a point J such that J = (x</a:t>
            </a:r>
            <a:r>
              <a:rPr lang="en-US" baseline="-25000" smtClean="0"/>
              <a:t>J</a:t>
            </a:r>
            <a:r>
              <a:rPr lang="en-US" smtClean="0"/>
              <a:t>, y</a:t>
            </a:r>
            <a:r>
              <a:rPr lang="en-US" baseline="-25000" smtClean="0"/>
              <a:t>J</a:t>
            </a:r>
            <a:r>
              <a:rPr lang="en-US" smtClean="0"/>
              <a:t>), where y</a:t>
            </a:r>
            <a:r>
              <a:rPr lang="en-US" baseline="-25000" smtClean="0"/>
              <a:t>J</a:t>
            </a:r>
            <a:r>
              <a:rPr lang="en-US" smtClean="0"/>
              <a:t> ≠ 0</a:t>
            </a:r>
          </a:p>
          <a:p>
            <a:pPr eaLnBrk="1" hangingPunct="1">
              <a:buFont typeface="Wingdings 2" pitchFamily="18" charset="2"/>
              <a:buNone/>
            </a:pPr>
            <a:r>
              <a:rPr lang="en-US" smtClean="0"/>
              <a:t>Let L = 2J where L = (x</a:t>
            </a:r>
            <a:r>
              <a:rPr lang="en-US" baseline="-25000" smtClean="0"/>
              <a:t>L</a:t>
            </a:r>
            <a:r>
              <a:rPr lang="en-US" smtClean="0"/>
              <a:t>, y</a:t>
            </a:r>
            <a:r>
              <a:rPr lang="en-US" baseline="-25000" smtClean="0"/>
              <a:t>L</a:t>
            </a:r>
            <a:r>
              <a:rPr lang="en-US" smtClean="0"/>
              <a:t>), Then</a:t>
            </a:r>
          </a:p>
          <a:p>
            <a:pPr eaLnBrk="1" hangingPunct="1"/>
            <a:r>
              <a:rPr lang="en-US" smtClean="0"/>
              <a:t>x</a:t>
            </a:r>
            <a:r>
              <a:rPr lang="en-US" baseline="-25000" smtClean="0"/>
              <a:t>L</a:t>
            </a:r>
            <a:r>
              <a:rPr lang="en-US" smtClean="0"/>
              <a:t> = s</a:t>
            </a:r>
            <a:r>
              <a:rPr lang="en-US" baseline="30000" smtClean="0"/>
              <a:t>2</a:t>
            </a:r>
            <a:r>
              <a:rPr lang="en-US" smtClean="0"/>
              <a:t> – 2x</a:t>
            </a:r>
            <a:r>
              <a:rPr lang="en-US" baseline="-25000" smtClean="0"/>
              <a:t>J</a:t>
            </a:r>
          </a:p>
          <a:p>
            <a:pPr eaLnBrk="1" hangingPunct="1"/>
            <a:r>
              <a:rPr lang="en-US" smtClean="0"/>
              <a:t>y</a:t>
            </a:r>
            <a:r>
              <a:rPr lang="en-US" baseline="-25000" smtClean="0"/>
              <a:t>L</a:t>
            </a:r>
            <a:r>
              <a:rPr lang="en-US" smtClean="0"/>
              <a:t> = -y</a:t>
            </a:r>
            <a:r>
              <a:rPr lang="en-US" baseline="-25000" smtClean="0"/>
              <a:t>J</a:t>
            </a:r>
            <a:r>
              <a:rPr lang="en-US" smtClean="0"/>
              <a:t> + s(x</a:t>
            </a:r>
            <a:r>
              <a:rPr lang="en-US" baseline="-25000" smtClean="0"/>
              <a:t>J</a:t>
            </a:r>
            <a:r>
              <a:rPr lang="en-US" smtClean="0"/>
              <a:t> - x</a:t>
            </a:r>
            <a:r>
              <a:rPr lang="en-US" baseline="-25000" smtClean="0"/>
              <a:t>L</a:t>
            </a:r>
            <a:r>
              <a:rPr lang="en-US" smtClean="0"/>
              <a:t>)</a:t>
            </a:r>
          </a:p>
          <a:p>
            <a:pPr eaLnBrk="1" hangingPunct="1">
              <a:buFont typeface="Wingdings 2" pitchFamily="18" charset="2"/>
              <a:buNone/>
            </a:pPr>
            <a:r>
              <a:rPr lang="en-US" smtClean="0"/>
              <a:t>s = (3x</a:t>
            </a:r>
            <a:r>
              <a:rPr lang="en-US" baseline="-25000" smtClean="0"/>
              <a:t>J</a:t>
            </a:r>
            <a:r>
              <a:rPr lang="en-US" baseline="30000" smtClean="0"/>
              <a:t>2</a:t>
            </a:r>
            <a:r>
              <a:rPr lang="en-US" smtClean="0"/>
              <a:t> + a) / (2y</a:t>
            </a:r>
            <a:r>
              <a:rPr lang="en-US" baseline="-25000" smtClean="0"/>
              <a:t>J</a:t>
            </a:r>
            <a:r>
              <a:rPr lang="en-US" smtClean="0"/>
              <a:t>), s is the tangent at point J and a is one of the parameters chosen with the elliptic curve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solidFill>
                  <a:srgbClr val="7B9899"/>
                </a:solidFill>
              </a:rPr>
              <a:t>Finite Fields</a:t>
            </a:r>
          </a:p>
        </p:txBody>
      </p:sp>
      <p:sp>
        <p:nvSpPr>
          <p:cNvPr id="22531" name="Content Placeholder 2"/>
          <p:cNvSpPr>
            <a:spLocks noGrp="1"/>
          </p:cNvSpPr>
          <p:nvPr>
            <p:ph sz="quarter" idx="1"/>
          </p:nvPr>
        </p:nvSpPr>
        <p:spPr>
          <a:xfrm>
            <a:off x="301625" y="1527175"/>
            <a:ext cx="8504238" cy="4572000"/>
          </a:xfrm>
        </p:spPr>
        <p:txBody>
          <a:bodyPr>
            <a:normAutofit fontScale="92500"/>
          </a:bodyPr>
          <a:lstStyle/>
          <a:p>
            <a:pPr eaLnBrk="1" hangingPunct="1"/>
            <a:r>
              <a:rPr lang="en-US" smtClean="0"/>
              <a:t>The Elliptic curve operations shown were on real numbers</a:t>
            </a:r>
          </a:p>
          <a:p>
            <a:pPr lvl="1" eaLnBrk="1" hangingPunct="1"/>
            <a:r>
              <a:rPr lang="en-US" smtClean="0"/>
              <a:t>Issue: operations are slow and inaccurate due to round-off errors</a:t>
            </a:r>
          </a:p>
          <a:p>
            <a:pPr lvl="1" eaLnBrk="1" hangingPunct="1">
              <a:buFont typeface="Wingdings" pitchFamily="2" charset="2"/>
              <a:buNone/>
            </a:pPr>
            <a:endParaRPr lang="en-US" smtClean="0"/>
          </a:p>
          <a:p>
            <a:pPr eaLnBrk="1" hangingPunct="1"/>
            <a:r>
              <a:rPr lang="en-US" smtClean="0"/>
              <a:t>To make operations more efficient and accurate, the curve is defined over two finite fields</a:t>
            </a:r>
          </a:p>
          <a:p>
            <a:pPr eaLnBrk="1" hangingPunct="1">
              <a:buFont typeface="Wingdings 2" pitchFamily="18" charset="2"/>
              <a:buNone/>
            </a:pPr>
            <a:r>
              <a:rPr lang="en-US" sz="2800" smtClean="0"/>
              <a:t>1. Prime field F</a:t>
            </a:r>
            <a:r>
              <a:rPr lang="en-US" sz="2800" baseline="-25000" smtClean="0"/>
              <a:t>p</a:t>
            </a:r>
            <a:r>
              <a:rPr lang="en-US" sz="800" smtClean="0"/>
              <a:t> </a:t>
            </a:r>
            <a:r>
              <a:rPr lang="en-US" sz="2800" smtClean="0"/>
              <a:t>and</a:t>
            </a:r>
          </a:p>
          <a:p>
            <a:pPr eaLnBrk="1" hangingPunct="1">
              <a:buFont typeface="Wingdings 2" pitchFamily="18" charset="2"/>
              <a:buNone/>
            </a:pPr>
            <a:r>
              <a:rPr lang="en-US" sz="2800" smtClean="0"/>
              <a:t>2. Binary field F</a:t>
            </a:r>
            <a:r>
              <a:rPr lang="en-US" sz="2800" baseline="-25000" smtClean="0"/>
              <a:t>2</a:t>
            </a:r>
            <a:r>
              <a:rPr lang="en-US" sz="2800" baseline="30000" smtClean="0"/>
              <a:t>m</a:t>
            </a:r>
          </a:p>
          <a:p>
            <a:pPr eaLnBrk="1" hangingPunct="1">
              <a:buFont typeface="Wingdings 2" pitchFamily="18" charset="2"/>
              <a:buNone/>
            </a:pPr>
            <a:endParaRPr lang="en-US" sz="800" smtClean="0"/>
          </a:p>
          <a:p>
            <a:pPr eaLnBrk="1" hangingPunct="1"/>
            <a:r>
              <a:rPr lang="en-US" smtClean="0"/>
              <a:t>The field is chosen with finitely large number of points suited for cryptographic operations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solidFill>
                  <a:srgbClr val="7B9899"/>
                </a:solidFill>
              </a:rPr>
              <a:t>EC on Prime field F</a:t>
            </a:r>
            <a:r>
              <a:rPr lang="en-US" baseline="-25000" smtClean="0">
                <a:solidFill>
                  <a:srgbClr val="7B9899"/>
                </a:solidFill>
              </a:rPr>
              <a:t>p</a:t>
            </a:r>
          </a:p>
        </p:txBody>
      </p:sp>
      <p:sp>
        <p:nvSpPr>
          <p:cNvPr id="23555" name="Content Placeholder 2"/>
          <p:cNvSpPr>
            <a:spLocks noGrp="1"/>
          </p:cNvSpPr>
          <p:nvPr>
            <p:ph sz="quarter" idx="1"/>
          </p:nvPr>
        </p:nvSpPr>
        <p:spPr>
          <a:xfrm>
            <a:off x="301625" y="1527175"/>
            <a:ext cx="8504238" cy="4572000"/>
          </a:xfrm>
        </p:spPr>
        <p:txBody>
          <a:bodyPr/>
          <a:lstStyle/>
          <a:p>
            <a:pPr eaLnBrk="1" hangingPunct="1"/>
            <a:r>
              <a:rPr lang="en-US" smtClean="0"/>
              <a:t>Elliptic Curve equation:</a:t>
            </a:r>
          </a:p>
          <a:p>
            <a:pPr eaLnBrk="1" hangingPunct="1">
              <a:buFont typeface="Wingdings 2" pitchFamily="18" charset="2"/>
              <a:buNone/>
            </a:pPr>
            <a:r>
              <a:rPr lang="da-DK" b="1" smtClean="0"/>
              <a:t>		y</a:t>
            </a:r>
            <a:r>
              <a:rPr lang="da-DK" b="1" baseline="30000" smtClean="0"/>
              <a:t>2</a:t>
            </a:r>
            <a:r>
              <a:rPr lang="da-DK" b="1" smtClean="0"/>
              <a:t> mod p= x</a:t>
            </a:r>
            <a:r>
              <a:rPr lang="da-DK" b="1" baseline="30000" smtClean="0"/>
              <a:t>3</a:t>
            </a:r>
            <a:r>
              <a:rPr lang="da-DK" b="1" smtClean="0"/>
              <a:t> + ax + b mod p</a:t>
            </a:r>
          </a:p>
          <a:p>
            <a:pPr eaLnBrk="1" hangingPunct="1">
              <a:buFont typeface="Wingdings 2" pitchFamily="18" charset="2"/>
              <a:buNone/>
            </a:pPr>
            <a:r>
              <a:rPr lang="da-DK" b="1" smtClean="0"/>
              <a:t>		</a:t>
            </a:r>
            <a:r>
              <a:rPr lang="en-US" smtClean="0"/>
              <a:t>where </a:t>
            </a:r>
            <a:r>
              <a:rPr lang="en-US" b="1" smtClean="0"/>
              <a:t>4a</a:t>
            </a:r>
            <a:r>
              <a:rPr lang="en-US" b="1" baseline="30000" smtClean="0"/>
              <a:t>3</a:t>
            </a:r>
            <a:r>
              <a:rPr lang="en-US" b="1" smtClean="0"/>
              <a:t> + 27b</a:t>
            </a:r>
            <a:r>
              <a:rPr lang="en-US" b="1" baseline="30000" smtClean="0"/>
              <a:t>2</a:t>
            </a:r>
            <a:r>
              <a:rPr lang="en-US" b="1" smtClean="0"/>
              <a:t> mod p ≠ 0.</a:t>
            </a:r>
          </a:p>
          <a:p>
            <a:pPr eaLnBrk="1" hangingPunct="1"/>
            <a:r>
              <a:rPr lang="en-US" smtClean="0"/>
              <a:t>Elements of finite fields are integers between 0 and p-1</a:t>
            </a:r>
          </a:p>
          <a:p>
            <a:pPr eaLnBrk="1" hangingPunct="1"/>
            <a:r>
              <a:rPr lang="en-US" smtClean="0"/>
              <a:t>The prime number p is chosen such that there is finitely large number of points on the elliptic curve to make the cryptosystem secure. </a:t>
            </a:r>
          </a:p>
          <a:p>
            <a:pPr eaLnBrk="1" hangingPunct="1"/>
            <a:r>
              <a:rPr lang="en-US" smtClean="0"/>
              <a:t>SEC specifies curves with p ranging between 112-521 bits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solidFill>
                  <a:srgbClr val="7B9899"/>
                </a:solidFill>
              </a:rPr>
              <a:t>EC on Binary field F</a:t>
            </a:r>
            <a:r>
              <a:rPr lang="en-US" baseline="-25000" smtClean="0">
                <a:solidFill>
                  <a:srgbClr val="7B9899"/>
                </a:solidFill>
              </a:rPr>
              <a:t>2</a:t>
            </a:r>
            <a:r>
              <a:rPr lang="en-US" baseline="30000" smtClean="0">
                <a:solidFill>
                  <a:srgbClr val="7B9899"/>
                </a:solidFill>
              </a:rPr>
              <a:t>m</a:t>
            </a:r>
          </a:p>
        </p:txBody>
      </p:sp>
      <p:sp>
        <p:nvSpPr>
          <p:cNvPr id="3" name="Content Placeholder 2"/>
          <p:cNvSpPr>
            <a:spLocks noGrp="1"/>
          </p:cNvSpPr>
          <p:nvPr>
            <p:ph sz="quarter" idx="1"/>
          </p:nvPr>
        </p:nvSpPr>
        <p:spPr>
          <a:xfrm>
            <a:off x="301625" y="1527175"/>
            <a:ext cx="8504238" cy="4572000"/>
          </a:xfrm>
        </p:spPr>
        <p:txBody>
          <a:bodyPr>
            <a:normAutofit fontScale="92500" lnSpcReduction="10000"/>
          </a:bodyPr>
          <a:lstStyle/>
          <a:p>
            <a:pPr marL="274320" indent="-274320" eaLnBrk="1" fontAlgn="auto" hangingPunct="1">
              <a:spcAft>
                <a:spcPts val="0"/>
              </a:spcAft>
              <a:buFont typeface="Wingdings 2"/>
              <a:buChar char=""/>
              <a:defRPr/>
            </a:pPr>
            <a:r>
              <a:rPr lang="en-US" dirty="0" smtClean="0"/>
              <a:t>Elliptic Curve equation:</a:t>
            </a:r>
          </a:p>
          <a:p>
            <a:pPr marL="274320" indent="-274320" eaLnBrk="1" fontAlgn="auto" hangingPunct="1">
              <a:spcAft>
                <a:spcPts val="0"/>
              </a:spcAft>
              <a:buFont typeface="Wingdings 2"/>
              <a:buNone/>
              <a:defRPr/>
            </a:pPr>
            <a:r>
              <a:rPr lang="es-ES" b="1" dirty="0" smtClean="0"/>
              <a:t>		y</a:t>
            </a:r>
            <a:r>
              <a:rPr lang="es-ES" b="1" baseline="30000" dirty="0" smtClean="0"/>
              <a:t>2</a:t>
            </a:r>
            <a:r>
              <a:rPr lang="es-ES" b="1" dirty="0" smtClean="0"/>
              <a:t> + </a:t>
            </a:r>
            <a:r>
              <a:rPr lang="es-ES" b="1" dirty="0" err="1" smtClean="0"/>
              <a:t>xy</a:t>
            </a:r>
            <a:r>
              <a:rPr lang="es-ES" b="1" dirty="0" smtClean="0"/>
              <a:t> = x</a:t>
            </a:r>
            <a:r>
              <a:rPr lang="es-ES" b="1" baseline="30000" dirty="0" smtClean="0"/>
              <a:t>3 </a:t>
            </a:r>
            <a:r>
              <a:rPr lang="es-ES" b="1" dirty="0" smtClean="0"/>
              <a:t>+ ax</a:t>
            </a:r>
            <a:r>
              <a:rPr lang="es-ES" b="1" baseline="30000" dirty="0" smtClean="0"/>
              <a:t>2 </a:t>
            </a:r>
            <a:r>
              <a:rPr lang="es-ES" b="1" dirty="0" smtClean="0"/>
              <a:t>+ b, </a:t>
            </a:r>
          </a:p>
          <a:p>
            <a:pPr marL="274320" indent="-274320" eaLnBrk="1" fontAlgn="auto" hangingPunct="1">
              <a:spcAft>
                <a:spcPts val="0"/>
              </a:spcAft>
              <a:buFont typeface="Wingdings 2"/>
              <a:buNone/>
              <a:defRPr/>
            </a:pPr>
            <a:r>
              <a:rPr lang="es-ES" dirty="0" smtClean="0"/>
              <a:t>		w</a:t>
            </a:r>
            <a:r>
              <a:rPr lang="en-US" dirty="0" smtClean="0"/>
              <a:t>here </a:t>
            </a:r>
            <a:r>
              <a:rPr lang="en-US" b="1" dirty="0" smtClean="0"/>
              <a:t>b ≠ 0</a:t>
            </a:r>
          </a:p>
          <a:p>
            <a:pPr marL="274320" indent="-274320" eaLnBrk="1" fontAlgn="auto" hangingPunct="1">
              <a:spcAft>
                <a:spcPts val="0"/>
              </a:spcAft>
              <a:buFont typeface="Wingdings 2"/>
              <a:buChar char=""/>
              <a:defRPr/>
            </a:pPr>
            <a:r>
              <a:rPr lang="en-US" dirty="0" smtClean="0"/>
              <a:t>Here the elements of the finite field are integers of length at most </a:t>
            </a:r>
            <a:r>
              <a:rPr lang="en-US" b="1" dirty="0" smtClean="0"/>
              <a:t>m</a:t>
            </a:r>
            <a:r>
              <a:rPr lang="en-US" dirty="0" smtClean="0"/>
              <a:t> bits.</a:t>
            </a:r>
          </a:p>
          <a:p>
            <a:pPr marL="274320" indent="-274320" eaLnBrk="1" fontAlgn="auto" hangingPunct="1">
              <a:spcAft>
                <a:spcPts val="0"/>
              </a:spcAft>
              <a:buFont typeface="Wingdings 2"/>
              <a:buChar char=""/>
              <a:defRPr/>
            </a:pPr>
            <a:r>
              <a:rPr lang="en-US" dirty="0" smtClean="0"/>
              <a:t>In binary polynomial the coefficients can only be 0 or 1.</a:t>
            </a:r>
          </a:p>
          <a:p>
            <a:pPr marL="274320" indent="-274320" eaLnBrk="1" fontAlgn="auto" hangingPunct="1">
              <a:spcAft>
                <a:spcPts val="0"/>
              </a:spcAft>
              <a:buFont typeface="Wingdings 2"/>
              <a:buChar char=""/>
              <a:defRPr/>
            </a:pPr>
            <a:r>
              <a:rPr lang="en-US" dirty="0" smtClean="0"/>
              <a:t>The </a:t>
            </a:r>
            <a:r>
              <a:rPr lang="en-US" b="1" dirty="0" smtClean="0"/>
              <a:t>m</a:t>
            </a:r>
            <a:r>
              <a:rPr lang="en-US" dirty="0" smtClean="0"/>
              <a:t> is chosen such that there is finitely large number of points on the elliptic curve to make the cryptosystem secure. </a:t>
            </a:r>
          </a:p>
          <a:p>
            <a:pPr marL="274320" indent="-274320" eaLnBrk="1" fontAlgn="auto" hangingPunct="1">
              <a:spcAft>
                <a:spcPts val="0"/>
              </a:spcAft>
              <a:buFont typeface="Wingdings 2"/>
              <a:buChar char=""/>
              <a:defRPr/>
            </a:pPr>
            <a:r>
              <a:rPr lang="en-US" dirty="0" smtClean="0"/>
              <a:t>SEC specifies curves with </a:t>
            </a:r>
            <a:r>
              <a:rPr lang="en-US" b="1" dirty="0" smtClean="0"/>
              <a:t>m</a:t>
            </a:r>
            <a:r>
              <a:rPr lang="en-US" dirty="0" smtClean="0"/>
              <a:t> ranging between 113-571 bits</a:t>
            </a:r>
          </a:p>
          <a:p>
            <a:pPr marL="274320" indent="-274320" eaLnBrk="1" fontAlgn="auto" hangingPunct="1">
              <a:spcAft>
                <a:spcPts val="0"/>
              </a:spcAft>
              <a:buFont typeface="Wingdings 2"/>
              <a:buNone/>
              <a:defRPr/>
            </a:pPr>
            <a:endParaRPr lang="en-US" dirty="0" smtClean="0"/>
          </a:p>
          <a:p>
            <a:pPr marL="274320" indent="-274320"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pPr eaLnBrk="1" hangingPunct="1"/>
            <a:r>
              <a:rPr lang="en-US" smtClean="0">
                <a:solidFill>
                  <a:srgbClr val="7B9899"/>
                </a:solidFill>
              </a:rPr>
              <a:t>Elliptic Curve Domain parameters</a:t>
            </a:r>
          </a:p>
        </p:txBody>
      </p:sp>
      <p:sp>
        <p:nvSpPr>
          <p:cNvPr id="25603"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b="1" smtClean="0"/>
              <a:t>Domain parameters for EC over field F</a:t>
            </a:r>
            <a:r>
              <a:rPr lang="en-US" b="1" baseline="-25000" smtClean="0"/>
              <a:t>p</a:t>
            </a:r>
            <a:endParaRPr lang="en-US" baseline="-25000" smtClean="0"/>
          </a:p>
          <a:p>
            <a:pPr eaLnBrk="1" hangingPunct="1"/>
            <a:r>
              <a:rPr lang="en-US" smtClean="0"/>
              <a:t>Parameters: </a:t>
            </a:r>
          </a:p>
          <a:p>
            <a:pPr eaLnBrk="1" hangingPunct="1">
              <a:buFont typeface="Wingdings 2" pitchFamily="18" charset="2"/>
              <a:buNone/>
            </a:pPr>
            <a:r>
              <a:rPr lang="en-US" smtClean="0"/>
              <a:t>	</a:t>
            </a:r>
            <a:r>
              <a:rPr lang="en-US" b="1" smtClean="0"/>
              <a:t>p, a, b, G, n and h.</a:t>
            </a:r>
          </a:p>
          <a:p>
            <a:pPr eaLnBrk="1" hangingPunct="1">
              <a:buFont typeface="Wingdings 2" pitchFamily="18" charset="2"/>
              <a:buNone/>
            </a:pPr>
            <a:endParaRPr lang="en-US" b="1" smtClean="0"/>
          </a:p>
          <a:p>
            <a:pPr eaLnBrk="1" hangingPunct="1">
              <a:buFont typeface="Wingdings 2" pitchFamily="18" charset="2"/>
              <a:buNone/>
            </a:pPr>
            <a:r>
              <a:rPr lang="en-US" b="1" smtClean="0"/>
              <a:t>Domain parameters for EC over field F</a:t>
            </a:r>
            <a:r>
              <a:rPr lang="en-US" b="1" baseline="-25000" smtClean="0"/>
              <a:t>2</a:t>
            </a:r>
            <a:r>
              <a:rPr lang="en-US" b="1" baseline="30000" smtClean="0"/>
              <a:t>m</a:t>
            </a:r>
          </a:p>
          <a:p>
            <a:pPr eaLnBrk="1" hangingPunct="1"/>
            <a:r>
              <a:rPr lang="en-US" smtClean="0"/>
              <a:t>Parameters:</a:t>
            </a:r>
          </a:p>
          <a:p>
            <a:pPr eaLnBrk="1" hangingPunct="1">
              <a:buFont typeface="Wingdings 2" pitchFamily="18" charset="2"/>
              <a:buNone/>
            </a:pPr>
            <a:r>
              <a:rPr lang="en-US" smtClean="0"/>
              <a:t>	</a:t>
            </a:r>
            <a:r>
              <a:rPr lang="en-US" b="1" smtClean="0"/>
              <a:t>m, f(x), a, b, G, n and h.</a:t>
            </a:r>
            <a:endParaRPr lang="en-US"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solidFill>
                  <a:srgbClr val="7B9899"/>
                </a:solidFill>
              </a:rPr>
              <a:t>Implementations</a:t>
            </a:r>
          </a:p>
        </p:txBody>
      </p:sp>
      <p:sp>
        <p:nvSpPr>
          <p:cNvPr id="26627" name="Content Placeholder 2"/>
          <p:cNvSpPr>
            <a:spLocks noGrp="1"/>
          </p:cNvSpPr>
          <p:nvPr>
            <p:ph sz="quarter" idx="1"/>
          </p:nvPr>
        </p:nvSpPr>
        <p:spPr>
          <a:xfrm>
            <a:off x="301625" y="1527175"/>
            <a:ext cx="8504238" cy="4721225"/>
          </a:xfrm>
        </p:spPr>
        <p:txBody>
          <a:bodyPr/>
          <a:lstStyle/>
          <a:p>
            <a:pPr eaLnBrk="1" hangingPunct="1"/>
            <a:r>
              <a:rPr lang="en-US" sz="2500" b="1" smtClean="0"/>
              <a:t>ECDSA - Elliptic Curve Digital Signature Algorithm</a:t>
            </a:r>
          </a:p>
          <a:p>
            <a:pPr eaLnBrk="1" hangingPunct="1">
              <a:buFont typeface="Wingdings 2" pitchFamily="18" charset="2"/>
              <a:buNone/>
            </a:pPr>
            <a:r>
              <a:rPr lang="en-US" sz="2500" smtClean="0"/>
              <a:t>Signature Generation:</a:t>
            </a:r>
          </a:p>
          <a:p>
            <a:pPr eaLnBrk="1" hangingPunct="1">
              <a:buFont typeface="Wingdings 2" pitchFamily="18" charset="2"/>
              <a:buNone/>
            </a:pPr>
            <a:r>
              <a:rPr lang="en-US" sz="2000" smtClean="0"/>
              <a:t>For signing a message m by sender A, using A’s private key d</a:t>
            </a:r>
            <a:r>
              <a:rPr lang="en-US" sz="2000" baseline="-25000" smtClean="0"/>
              <a:t>A</a:t>
            </a:r>
          </a:p>
          <a:p>
            <a:pPr eaLnBrk="1" hangingPunct="1">
              <a:buFont typeface="Wingdings 2" pitchFamily="18" charset="2"/>
              <a:buNone/>
            </a:pPr>
            <a:r>
              <a:rPr lang="en-US" sz="2000" smtClean="0"/>
              <a:t>	and public key Q</a:t>
            </a:r>
            <a:r>
              <a:rPr lang="en-US" sz="2000" baseline="-25000" smtClean="0"/>
              <a:t>A</a:t>
            </a:r>
            <a:r>
              <a:rPr lang="en-US" sz="2000" smtClean="0"/>
              <a:t> = d</a:t>
            </a:r>
            <a:r>
              <a:rPr lang="en-US" sz="2000" baseline="-25000" smtClean="0"/>
              <a:t>A</a:t>
            </a:r>
            <a:r>
              <a:rPr lang="en-US" sz="2000" smtClean="0"/>
              <a:t> * G</a:t>
            </a:r>
            <a:endParaRPr lang="en-US" sz="2000" baseline="-25000" smtClean="0"/>
          </a:p>
          <a:p>
            <a:pPr eaLnBrk="1" hangingPunct="1">
              <a:buFont typeface="Wingdings 2" pitchFamily="18" charset="2"/>
              <a:buNone/>
            </a:pPr>
            <a:r>
              <a:rPr lang="en-US" sz="2000" smtClean="0"/>
              <a:t>1. Calculate e = HASH (m), where HASH is a cryptographic hash function, such as</a:t>
            </a:r>
          </a:p>
          <a:p>
            <a:pPr eaLnBrk="1" hangingPunct="1">
              <a:buFont typeface="Wingdings 2" pitchFamily="18" charset="2"/>
              <a:buNone/>
            </a:pPr>
            <a:r>
              <a:rPr lang="en-US" sz="2000" smtClean="0"/>
              <a:t>SHA-1</a:t>
            </a:r>
          </a:p>
          <a:p>
            <a:pPr eaLnBrk="1" hangingPunct="1">
              <a:buFont typeface="Wingdings 2" pitchFamily="18" charset="2"/>
              <a:buNone/>
            </a:pPr>
            <a:r>
              <a:rPr lang="en-US" sz="2000" smtClean="0"/>
              <a:t>2. Select a random integer k from [1,n − 1]</a:t>
            </a:r>
          </a:p>
          <a:p>
            <a:pPr eaLnBrk="1" hangingPunct="1">
              <a:buFont typeface="Wingdings 2" pitchFamily="18" charset="2"/>
              <a:buNone/>
            </a:pPr>
            <a:r>
              <a:rPr lang="en-US" sz="2000" smtClean="0"/>
              <a:t>3. Calculate r = x</a:t>
            </a:r>
            <a:r>
              <a:rPr lang="en-US" sz="2000" baseline="-25000" smtClean="0"/>
              <a:t>1</a:t>
            </a:r>
            <a:r>
              <a:rPr lang="en-US" sz="2000" smtClean="0"/>
              <a:t> (mod n), where (x</a:t>
            </a:r>
            <a:r>
              <a:rPr lang="en-US" sz="2000" baseline="-25000" smtClean="0"/>
              <a:t>1</a:t>
            </a:r>
            <a:r>
              <a:rPr lang="en-US" sz="2000" smtClean="0"/>
              <a:t>, y</a:t>
            </a:r>
            <a:r>
              <a:rPr lang="en-US" sz="2000" baseline="-25000" smtClean="0"/>
              <a:t>1</a:t>
            </a:r>
            <a:r>
              <a:rPr lang="en-US" sz="2000" smtClean="0"/>
              <a:t>) = k * G. If r = 0, go to step 2</a:t>
            </a:r>
          </a:p>
          <a:p>
            <a:pPr eaLnBrk="1" hangingPunct="1">
              <a:buFont typeface="Wingdings 2" pitchFamily="18" charset="2"/>
              <a:buNone/>
            </a:pPr>
            <a:r>
              <a:rPr lang="en-US" sz="2000" smtClean="0"/>
              <a:t>4. Calculate s = k </a:t>
            </a:r>
            <a:r>
              <a:rPr lang="en-US" sz="2000" baseline="30000" smtClean="0"/>
              <a:t>− 1</a:t>
            </a:r>
            <a:r>
              <a:rPr lang="en-US" sz="2000" smtClean="0"/>
              <a:t>(e + d</a:t>
            </a:r>
            <a:r>
              <a:rPr lang="en-US" sz="2000" baseline="-25000" smtClean="0"/>
              <a:t>A</a:t>
            </a:r>
            <a:r>
              <a:rPr lang="en-US" sz="2000" smtClean="0"/>
              <a:t>r)(mod n). If s = 0, go to step 2</a:t>
            </a:r>
          </a:p>
          <a:p>
            <a:pPr eaLnBrk="1" hangingPunct="1">
              <a:buFont typeface="Wingdings 2" pitchFamily="18" charset="2"/>
              <a:buNone/>
            </a:pPr>
            <a:r>
              <a:rPr lang="en-US" sz="2000" smtClean="0"/>
              <a:t>5. The signature is the pair (r, 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solidFill>
                  <a:srgbClr val="7B9899"/>
                </a:solidFill>
              </a:rPr>
              <a:t>Implementations</a:t>
            </a:r>
          </a:p>
        </p:txBody>
      </p:sp>
      <p:sp>
        <p:nvSpPr>
          <p:cNvPr id="3" name="Content Placeholder 2"/>
          <p:cNvSpPr>
            <a:spLocks noGrp="1"/>
          </p:cNvSpPr>
          <p:nvPr>
            <p:ph sz="quarter" idx="1"/>
          </p:nvPr>
        </p:nvSpPr>
        <p:spPr>
          <a:xfrm>
            <a:off x="301625" y="1527175"/>
            <a:ext cx="8504238" cy="4572000"/>
          </a:xfrm>
        </p:spPr>
        <p:txBody>
          <a:bodyPr>
            <a:normAutofit/>
          </a:bodyPr>
          <a:lstStyle/>
          <a:p>
            <a:pPr marL="274320" indent="-274320" eaLnBrk="1" fontAlgn="auto" hangingPunct="1">
              <a:spcAft>
                <a:spcPts val="0"/>
              </a:spcAft>
              <a:buFont typeface="Wingdings 2"/>
              <a:buChar char=""/>
              <a:defRPr/>
            </a:pPr>
            <a:r>
              <a:rPr lang="en-US" sz="2500" b="1" dirty="0" smtClean="0"/>
              <a:t>ECDSA - Elliptic Curve Digital Signature Algorithm</a:t>
            </a:r>
          </a:p>
          <a:p>
            <a:pPr marL="274320" indent="-274320" eaLnBrk="1" fontAlgn="auto" hangingPunct="1">
              <a:spcAft>
                <a:spcPts val="0"/>
              </a:spcAft>
              <a:buFont typeface="Wingdings 2"/>
              <a:buNone/>
              <a:defRPr/>
            </a:pPr>
            <a:r>
              <a:rPr lang="en-US" sz="2500" dirty="0" smtClean="0"/>
              <a:t>Signature Verification:</a:t>
            </a:r>
          </a:p>
          <a:p>
            <a:pPr marL="457200" indent="-457200" eaLnBrk="1" fontAlgn="auto" hangingPunct="1">
              <a:spcAft>
                <a:spcPts val="0"/>
              </a:spcAft>
              <a:buFont typeface="Wingdings 2"/>
              <a:buNone/>
              <a:defRPr/>
            </a:pPr>
            <a:r>
              <a:rPr lang="en-US" sz="2000" dirty="0" smtClean="0"/>
              <a:t>For B to authenticate A's signature, B must have A’s public key Q</a:t>
            </a:r>
            <a:r>
              <a:rPr lang="en-US" sz="2000" baseline="-25000" dirty="0" smtClean="0"/>
              <a:t>A</a:t>
            </a:r>
          </a:p>
          <a:p>
            <a:pPr marL="457200" indent="-457200" eaLnBrk="1" fontAlgn="auto" hangingPunct="1">
              <a:spcAft>
                <a:spcPts val="0"/>
              </a:spcAft>
              <a:buFont typeface="Wingdings 2"/>
              <a:buNone/>
              <a:defRPr/>
            </a:pPr>
            <a:r>
              <a:rPr lang="en-US" sz="2000" dirty="0" smtClean="0"/>
              <a:t>1. Verify that r and s are integers in [1,n − 1]. If not, the signature is invalid</a:t>
            </a:r>
          </a:p>
          <a:p>
            <a:pPr marL="457200" indent="-457200" eaLnBrk="1" fontAlgn="auto" hangingPunct="1">
              <a:spcAft>
                <a:spcPts val="0"/>
              </a:spcAft>
              <a:buFont typeface="Wingdings 2"/>
              <a:buNone/>
              <a:defRPr/>
            </a:pPr>
            <a:r>
              <a:rPr lang="en-US" sz="2000" dirty="0" smtClean="0"/>
              <a:t>2. Calculate e = HASH (m), where HASH is the same function used in the signature generation</a:t>
            </a:r>
          </a:p>
          <a:p>
            <a:pPr marL="457200" indent="-457200" eaLnBrk="1" fontAlgn="auto" hangingPunct="1">
              <a:spcAft>
                <a:spcPts val="0"/>
              </a:spcAft>
              <a:buFont typeface="Wingdings 2"/>
              <a:buNone/>
              <a:defRPr/>
            </a:pPr>
            <a:r>
              <a:rPr lang="pt-BR" sz="2000" dirty="0" smtClean="0"/>
              <a:t>3. Calculate w = s </a:t>
            </a:r>
            <a:r>
              <a:rPr lang="pt-BR" sz="2000" baseline="30000" dirty="0" smtClean="0"/>
              <a:t>−1</a:t>
            </a:r>
            <a:r>
              <a:rPr lang="pt-BR" sz="2000" dirty="0" smtClean="0"/>
              <a:t> (mod n)</a:t>
            </a:r>
          </a:p>
          <a:p>
            <a:pPr marL="457200" indent="-457200" eaLnBrk="1" fontAlgn="auto" hangingPunct="1">
              <a:spcAft>
                <a:spcPts val="0"/>
              </a:spcAft>
              <a:buFont typeface="Wingdings 2"/>
              <a:buNone/>
              <a:defRPr/>
            </a:pPr>
            <a:r>
              <a:rPr lang="en-US" sz="2000" dirty="0" smtClean="0"/>
              <a:t>4. Calculate u</a:t>
            </a:r>
            <a:r>
              <a:rPr lang="en-US" sz="2000" baseline="-25000" dirty="0" smtClean="0"/>
              <a:t>1</a:t>
            </a:r>
            <a:r>
              <a:rPr lang="en-US" sz="2000" dirty="0" smtClean="0"/>
              <a:t> = </a:t>
            </a:r>
            <a:r>
              <a:rPr lang="en-US" sz="2000" dirty="0" err="1" smtClean="0"/>
              <a:t>ew</a:t>
            </a:r>
            <a:r>
              <a:rPr lang="en-US" sz="2000" dirty="0" smtClean="0"/>
              <a:t> (mod n) and u</a:t>
            </a:r>
            <a:r>
              <a:rPr lang="en-US" sz="2000" baseline="-25000" dirty="0" smtClean="0"/>
              <a:t>2</a:t>
            </a:r>
            <a:r>
              <a:rPr lang="en-US" sz="2000" dirty="0" smtClean="0"/>
              <a:t> = </a:t>
            </a:r>
            <a:r>
              <a:rPr lang="en-US" sz="2000" dirty="0" err="1" smtClean="0"/>
              <a:t>rw</a:t>
            </a:r>
            <a:r>
              <a:rPr lang="en-US" sz="2000" dirty="0" smtClean="0"/>
              <a:t> (mod n)</a:t>
            </a:r>
          </a:p>
          <a:p>
            <a:pPr marL="457200" indent="-457200" eaLnBrk="1" fontAlgn="auto" hangingPunct="1">
              <a:spcAft>
                <a:spcPts val="0"/>
              </a:spcAft>
              <a:buFont typeface="Wingdings 2"/>
              <a:buNone/>
              <a:defRPr/>
            </a:pPr>
            <a:r>
              <a:rPr lang="es-ES" sz="2000" dirty="0" smtClean="0"/>
              <a:t>5. </a:t>
            </a:r>
            <a:r>
              <a:rPr lang="es-ES" sz="2000" dirty="0" err="1" smtClean="0"/>
              <a:t>Calculate</a:t>
            </a:r>
            <a:r>
              <a:rPr lang="es-ES" sz="2000" dirty="0" smtClean="0"/>
              <a:t> (x</a:t>
            </a:r>
            <a:r>
              <a:rPr lang="es-ES" sz="2000" baseline="-25000" dirty="0" smtClean="0"/>
              <a:t>1</a:t>
            </a:r>
            <a:r>
              <a:rPr lang="es-ES" sz="2000" dirty="0" smtClean="0"/>
              <a:t>, y</a:t>
            </a:r>
            <a:r>
              <a:rPr lang="es-ES" sz="2000" baseline="-25000" dirty="0" smtClean="0"/>
              <a:t>1</a:t>
            </a:r>
            <a:r>
              <a:rPr lang="es-ES" sz="2000" dirty="0" smtClean="0"/>
              <a:t>) = u</a:t>
            </a:r>
            <a:r>
              <a:rPr lang="es-ES" sz="2000" baseline="-25000" dirty="0" smtClean="0"/>
              <a:t>1</a:t>
            </a:r>
            <a:r>
              <a:rPr lang="es-ES" sz="2000" dirty="0" smtClean="0"/>
              <a:t>G + u</a:t>
            </a:r>
            <a:r>
              <a:rPr lang="es-ES" sz="2000" baseline="-25000" dirty="0" smtClean="0"/>
              <a:t>2</a:t>
            </a:r>
            <a:r>
              <a:rPr lang="es-ES" sz="2000" dirty="0" smtClean="0"/>
              <a:t>Q</a:t>
            </a:r>
            <a:r>
              <a:rPr lang="es-ES" sz="2000" baseline="-25000" dirty="0" smtClean="0"/>
              <a:t>A</a:t>
            </a:r>
          </a:p>
          <a:p>
            <a:pPr marL="457200" indent="-457200" eaLnBrk="1" fontAlgn="auto" hangingPunct="1">
              <a:spcAft>
                <a:spcPts val="0"/>
              </a:spcAft>
              <a:buFont typeface="Wingdings 2"/>
              <a:buNone/>
              <a:defRPr/>
            </a:pPr>
            <a:r>
              <a:rPr lang="en-US" sz="2000" dirty="0" smtClean="0"/>
              <a:t>6. The signature is valid if x</a:t>
            </a:r>
            <a:r>
              <a:rPr lang="en-US" sz="2000" baseline="-25000" dirty="0" smtClean="0"/>
              <a:t>1</a:t>
            </a:r>
            <a:r>
              <a:rPr lang="en-US" sz="2000" dirty="0" smtClean="0"/>
              <a:t> = r(mod n), invalid otherwise</a:t>
            </a:r>
            <a:endParaRPr lang="en-US" sz="2000" b="1" dirty="0" smtClean="0"/>
          </a:p>
          <a:p>
            <a:pPr marL="274320" indent="-274320"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990600"/>
            <a:ext cx="8305800" cy="646331"/>
          </a:xfrm>
          <a:prstGeom prst="rect">
            <a:avLst/>
          </a:prstGeom>
          <a:noFill/>
        </p:spPr>
        <p:txBody>
          <a:bodyPr wrap="square" rtlCol="0">
            <a:spAutoFit/>
          </a:bodyPr>
          <a:lstStyle/>
          <a:p>
            <a:r>
              <a:rPr lang="en-US" dirty="0" smtClean="0"/>
              <a:t>A </a:t>
            </a:r>
            <a:r>
              <a:rPr lang="en-US" b="1" dirty="0" smtClean="0"/>
              <a:t>digital signature</a:t>
            </a:r>
            <a:r>
              <a:rPr lang="en-US" dirty="0" smtClean="0"/>
              <a:t> is a mathematical scheme for demonstrating the authenticity of a </a:t>
            </a:r>
            <a:r>
              <a:rPr lang="en-US" b="1" dirty="0" smtClean="0"/>
              <a:t>digital</a:t>
            </a:r>
            <a:r>
              <a:rPr lang="en-US" dirty="0" smtClean="0"/>
              <a:t> message or documents.</a:t>
            </a:r>
            <a:endParaRPr lang="en-US" dirty="0"/>
          </a:p>
        </p:txBody>
      </p:sp>
      <p:sp>
        <p:nvSpPr>
          <p:cNvPr id="3" name="TextBox 2"/>
          <p:cNvSpPr txBox="1"/>
          <p:nvPr/>
        </p:nvSpPr>
        <p:spPr>
          <a:xfrm>
            <a:off x="457200" y="381000"/>
            <a:ext cx="4876800" cy="523220"/>
          </a:xfrm>
          <a:prstGeom prst="rect">
            <a:avLst/>
          </a:prstGeom>
          <a:noFill/>
        </p:spPr>
        <p:txBody>
          <a:bodyPr wrap="square" rtlCol="0">
            <a:spAutoFit/>
          </a:bodyPr>
          <a:lstStyle/>
          <a:p>
            <a:r>
              <a:rPr lang="en-US" sz="2800" b="1" dirty="0" smtClean="0"/>
              <a:t>Digital Signature</a:t>
            </a:r>
            <a:endParaRPr lang="en-US" sz="2800" b="1" dirty="0"/>
          </a:p>
        </p:txBody>
      </p:sp>
      <p:sp>
        <p:nvSpPr>
          <p:cNvPr id="1064" name="Rectangle 40"/>
          <p:cNvSpPr>
            <a:spLocks noChangeArrowheads="1"/>
          </p:cNvSpPr>
          <p:nvPr/>
        </p:nvSpPr>
        <p:spPr bwMode="auto">
          <a:xfrm>
            <a:off x="304800" y="1828800"/>
            <a:ext cx="8382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Lucida Sans Unicode (Body)"/>
                <a:ea typeface="Times New Roman" pitchFamily="18" charset="0"/>
                <a:cs typeface="Times New Roman" pitchFamily="18" charset="0"/>
              </a:rPr>
              <a:t>Bob has been given two keys. One of Bob's keys is called a Public Key, the other is called a Private Key.</a:t>
            </a: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solidFill>
                <a:srgbClr val="000000"/>
              </a:solidFill>
              <a:latin typeface="Lucida Sans Unicode (Body)"/>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Lucida Sans Unicode (Body)"/>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solidFill>
                <a:srgbClr val="000000"/>
              </a:solidFill>
              <a:latin typeface="Lucida Sans Unicode (Body)"/>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Lucida Sans Unicode (Body)"/>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solidFill>
                <a:srgbClr val="000000"/>
              </a:solidFill>
              <a:latin typeface="Lucida Sans Unicode (Body)"/>
              <a:ea typeface="Times New Roman" pitchFamily="18" charset="0"/>
              <a:cs typeface="Times New Roman" pitchFamily="18" charset="0"/>
            </a:endParaRPr>
          </a:p>
          <a:p>
            <a:r>
              <a:rPr lang="en-US" sz="1600" dirty="0" smtClean="0"/>
              <a:t>Bob's Public key is available to anyone who needs it, but he keeps his Private Key to himself. Keys are used to encrypt information. Either one of Bob's two keys can encrypt data, and the other key can decrypt that data.</a:t>
            </a:r>
          </a:p>
          <a:p>
            <a:endParaRPr lang="en-US" sz="1600" dirty="0" smtClean="0"/>
          </a:p>
          <a:p>
            <a:endParaRPr lang="en-US" sz="1600" dirty="0" smtClean="0"/>
          </a:p>
          <a:p>
            <a:endParaRPr lang="en-US" sz="1600" dirty="0" smtClean="0"/>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solidFill>
                <a:srgbClr val="000000"/>
              </a:solidFill>
              <a:latin typeface="Lucida Sans Unicode (Body)"/>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Lucida Sans Unicode (Body)"/>
              <a:cs typeface="Arial" pitchFamily="34" charset="0"/>
            </a:endParaRPr>
          </a:p>
        </p:txBody>
      </p:sp>
      <p:pic>
        <p:nvPicPr>
          <p:cNvPr id="1067" name="Picture 2" descr="http://www.youdzone.com/images/sig/trans_half_inch.gif"/>
          <p:cNvPicPr>
            <a:picLocks noChangeAspect="1" noChangeArrowheads="1"/>
          </p:cNvPicPr>
          <p:nvPr/>
        </p:nvPicPr>
        <p:blipFill>
          <a:blip r:embed="rId2"/>
          <a:srcRect/>
          <a:stretch>
            <a:fillRect/>
          </a:stretch>
        </p:blipFill>
        <p:spPr bwMode="auto">
          <a:xfrm>
            <a:off x="0" y="0"/>
            <a:ext cx="342900" cy="38100"/>
          </a:xfrm>
          <a:prstGeom prst="rect">
            <a:avLst/>
          </a:prstGeom>
          <a:noFill/>
        </p:spPr>
      </p:pic>
      <p:pic>
        <p:nvPicPr>
          <p:cNvPr id="1069" name="Picture 45"/>
          <p:cNvPicPr>
            <a:picLocks noChangeAspect="1" noChangeArrowheads="1"/>
          </p:cNvPicPr>
          <p:nvPr/>
        </p:nvPicPr>
        <p:blipFill>
          <a:blip r:embed="rId3"/>
          <a:srcRect/>
          <a:stretch>
            <a:fillRect/>
          </a:stretch>
        </p:blipFill>
        <p:spPr bwMode="auto">
          <a:xfrm>
            <a:off x="3048000" y="2286000"/>
            <a:ext cx="2895600" cy="1219200"/>
          </a:xfrm>
          <a:prstGeom prst="rect">
            <a:avLst/>
          </a:prstGeom>
          <a:noFill/>
          <a:ln w="9525">
            <a:noFill/>
            <a:miter lim="800000"/>
            <a:headEnd/>
            <a:tailEnd/>
          </a:ln>
          <a:effectLst/>
        </p:spPr>
      </p:pic>
      <p:pic>
        <p:nvPicPr>
          <p:cNvPr id="1071" name="Picture 47"/>
          <p:cNvPicPr>
            <a:picLocks noChangeAspect="1" noChangeArrowheads="1"/>
          </p:cNvPicPr>
          <p:nvPr/>
        </p:nvPicPr>
        <p:blipFill>
          <a:blip r:embed="rId4"/>
          <a:srcRect/>
          <a:stretch>
            <a:fillRect/>
          </a:stretch>
        </p:blipFill>
        <p:spPr bwMode="auto">
          <a:xfrm>
            <a:off x="2819400" y="4572000"/>
            <a:ext cx="3886200" cy="1676400"/>
          </a:xfrm>
          <a:prstGeom prst="rect">
            <a:avLst/>
          </a:prstGeom>
          <a:noFill/>
          <a:ln w="9525">
            <a:noFill/>
            <a:miter lim="800000"/>
            <a:headEnd/>
            <a:tailEnd/>
          </a:ln>
          <a:effec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solidFill>
                  <a:srgbClr val="7B9899"/>
                </a:solidFill>
              </a:rPr>
              <a:t>Implementations</a:t>
            </a:r>
          </a:p>
        </p:txBody>
      </p:sp>
      <p:sp>
        <p:nvSpPr>
          <p:cNvPr id="28675" name="Content Placeholder 2"/>
          <p:cNvSpPr>
            <a:spLocks noGrp="1"/>
          </p:cNvSpPr>
          <p:nvPr>
            <p:ph sz="quarter" idx="1"/>
          </p:nvPr>
        </p:nvSpPr>
        <p:spPr>
          <a:xfrm>
            <a:off x="301625" y="1527175"/>
            <a:ext cx="8504238" cy="4572000"/>
          </a:xfrm>
        </p:spPr>
        <p:txBody>
          <a:bodyPr/>
          <a:lstStyle/>
          <a:p>
            <a:pPr eaLnBrk="1" hangingPunct="1"/>
            <a:r>
              <a:rPr lang="en-US" sz="2800" b="1" smtClean="0"/>
              <a:t>ECDH – Elliptic Curve Diffie Hellman</a:t>
            </a:r>
          </a:p>
          <a:p>
            <a:pPr eaLnBrk="1" hangingPunct="1">
              <a:buFont typeface="Wingdings 2" pitchFamily="18" charset="2"/>
              <a:buNone/>
            </a:pPr>
            <a:r>
              <a:rPr lang="en-US" sz="2400" smtClean="0"/>
              <a:t>A (Q</a:t>
            </a:r>
            <a:r>
              <a:rPr lang="en-US" sz="2400" baseline="-25000" smtClean="0"/>
              <a:t>A,</a:t>
            </a:r>
            <a:r>
              <a:rPr lang="en-US" sz="2400" smtClean="0"/>
              <a:t>d</a:t>
            </a:r>
            <a:r>
              <a:rPr lang="en-US" sz="2400" baseline="-25000" smtClean="0"/>
              <a:t>A</a:t>
            </a:r>
            <a:r>
              <a:rPr lang="en-US" sz="2400" smtClean="0"/>
              <a:t>) – Public, Private Key pair</a:t>
            </a:r>
          </a:p>
          <a:p>
            <a:pPr eaLnBrk="1" hangingPunct="1">
              <a:buFont typeface="Wingdings 2" pitchFamily="18" charset="2"/>
              <a:buNone/>
            </a:pPr>
            <a:r>
              <a:rPr lang="en-US" sz="2400" smtClean="0"/>
              <a:t>B (Q</a:t>
            </a:r>
            <a:r>
              <a:rPr lang="en-US" sz="2400" baseline="-25000" smtClean="0"/>
              <a:t>B,</a:t>
            </a:r>
            <a:r>
              <a:rPr lang="en-US" sz="2400" smtClean="0"/>
              <a:t>d</a:t>
            </a:r>
            <a:r>
              <a:rPr lang="en-US" sz="2400" baseline="-25000" smtClean="0"/>
              <a:t>B</a:t>
            </a:r>
            <a:r>
              <a:rPr lang="en-US" sz="2400" smtClean="0"/>
              <a:t>) – Public, Private Key pair</a:t>
            </a:r>
          </a:p>
          <a:p>
            <a:pPr eaLnBrk="1" hangingPunct="1">
              <a:buFont typeface="Wingdings 2" pitchFamily="18" charset="2"/>
              <a:buNone/>
            </a:pPr>
            <a:endParaRPr lang="en-US" sz="2400" smtClean="0"/>
          </a:p>
          <a:p>
            <a:pPr eaLnBrk="1" hangingPunct="1">
              <a:buFont typeface="Wingdings 2" pitchFamily="18" charset="2"/>
              <a:buNone/>
            </a:pPr>
            <a:r>
              <a:rPr lang="en-US" sz="2400" smtClean="0"/>
              <a:t>1. The end A computes K = (x</a:t>
            </a:r>
            <a:r>
              <a:rPr lang="en-US" sz="2400" baseline="-25000" smtClean="0"/>
              <a:t>K</a:t>
            </a:r>
            <a:r>
              <a:rPr lang="en-US" sz="2400" smtClean="0"/>
              <a:t>, y</a:t>
            </a:r>
            <a:r>
              <a:rPr lang="en-US" sz="2400" baseline="-25000" smtClean="0"/>
              <a:t>K</a:t>
            </a:r>
            <a:r>
              <a:rPr lang="en-US" sz="2400" smtClean="0"/>
              <a:t>) = d</a:t>
            </a:r>
            <a:r>
              <a:rPr lang="en-US" sz="2400" baseline="-25000" smtClean="0"/>
              <a:t>A</a:t>
            </a:r>
            <a:r>
              <a:rPr lang="en-US" sz="2400" smtClean="0"/>
              <a:t> * Q</a:t>
            </a:r>
            <a:r>
              <a:rPr lang="en-US" sz="2400" baseline="-25000" smtClean="0"/>
              <a:t>B</a:t>
            </a:r>
          </a:p>
          <a:p>
            <a:pPr eaLnBrk="1" hangingPunct="1">
              <a:buFont typeface="Wingdings 2" pitchFamily="18" charset="2"/>
              <a:buNone/>
            </a:pPr>
            <a:r>
              <a:rPr lang="en-US" sz="2400" smtClean="0"/>
              <a:t>2. The end B computes L = (x</a:t>
            </a:r>
            <a:r>
              <a:rPr lang="en-US" sz="2400" baseline="-25000" smtClean="0"/>
              <a:t>L</a:t>
            </a:r>
            <a:r>
              <a:rPr lang="en-US" sz="2400" smtClean="0"/>
              <a:t>, y</a:t>
            </a:r>
            <a:r>
              <a:rPr lang="en-US" sz="2400" baseline="-25000" smtClean="0"/>
              <a:t>L</a:t>
            </a:r>
            <a:r>
              <a:rPr lang="en-US" sz="2400" smtClean="0"/>
              <a:t>) = d</a:t>
            </a:r>
            <a:r>
              <a:rPr lang="en-US" sz="2400" baseline="-25000" smtClean="0"/>
              <a:t>B</a:t>
            </a:r>
            <a:r>
              <a:rPr lang="en-US" sz="2400" smtClean="0"/>
              <a:t> * Q</a:t>
            </a:r>
            <a:r>
              <a:rPr lang="en-US" sz="2400" baseline="-25000" smtClean="0"/>
              <a:t>A</a:t>
            </a:r>
          </a:p>
          <a:p>
            <a:pPr eaLnBrk="1" hangingPunct="1">
              <a:buFont typeface="Wingdings 2" pitchFamily="18" charset="2"/>
              <a:buNone/>
            </a:pPr>
            <a:r>
              <a:rPr lang="en-US" sz="2400" smtClean="0"/>
              <a:t>3. Since d</a:t>
            </a:r>
            <a:r>
              <a:rPr lang="en-US" sz="2400" baseline="-25000" smtClean="0"/>
              <a:t>A</a:t>
            </a:r>
            <a:r>
              <a:rPr lang="en-US" sz="2400" smtClean="0"/>
              <a:t>Q</a:t>
            </a:r>
            <a:r>
              <a:rPr lang="en-US" sz="2400" baseline="-25000" smtClean="0"/>
              <a:t>B</a:t>
            </a:r>
            <a:r>
              <a:rPr lang="en-US" sz="2400" smtClean="0"/>
              <a:t> = d</a:t>
            </a:r>
            <a:r>
              <a:rPr lang="en-US" sz="2400" baseline="-25000" smtClean="0"/>
              <a:t>A</a:t>
            </a:r>
            <a:r>
              <a:rPr lang="en-US" sz="2400" smtClean="0"/>
              <a:t>d</a:t>
            </a:r>
            <a:r>
              <a:rPr lang="en-US" sz="2400" baseline="-25000" smtClean="0"/>
              <a:t>B</a:t>
            </a:r>
            <a:r>
              <a:rPr lang="en-US" sz="2400" smtClean="0"/>
              <a:t>G = d</a:t>
            </a:r>
            <a:r>
              <a:rPr lang="en-US" sz="2400" baseline="-25000" smtClean="0"/>
              <a:t>B</a:t>
            </a:r>
            <a:r>
              <a:rPr lang="en-US" sz="2400" smtClean="0"/>
              <a:t>d</a:t>
            </a:r>
            <a:r>
              <a:rPr lang="en-US" sz="2400" baseline="-25000" smtClean="0"/>
              <a:t>A</a:t>
            </a:r>
            <a:r>
              <a:rPr lang="en-US" sz="2400" smtClean="0"/>
              <a:t>G = d</a:t>
            </a:r>
            <a:r>
              <a:rPr lang="en-US" sz="2400" baseline="-25000" smtClean="0"/>
              <a:t>B</a:t>
            </a:r>
            <a:r>
              <a:rPr lang="en-US" sz="2400" smtClean="0"/>
              <a:t>Q</a:t>
            </a:r>
            <a:r>
              <a:rPr lang="en-US" sz="2400" baseline="-25000" smtClean="0"/>
              <a:t>A</a:t>
            </a:r>
            <a:r>
              <a:rPr lang="en-US" sz="2400" smtClean="0"/>
              <a:t>. Therefore K = L </a:t>
            </a:r>
          </a:p>
          <a:p>
            <a:pPr eaLnBrk="1" hangingPunct="1">
              <a:buFont typeface="Wingdings 2" pitchFamily="18" charset="2"/>
              <a:buNone/>
            </a:pPr>
            <a:r>
              <a:rPr lang="en-US" sz="2400" smtClean="0"/>
              <a:t>	and hence x</a:t>
            </a:r>
            <a:r>
              <a:rPr lang="en-US" sz="2400" baseline="-25000" smtClean="0"/>
              <a:t>K</a:t>
            </a:r>
            <a:r>
              <a:rPr lang="en-US" sz="2400" smtClean="0"/>
              <a:t> = x</a:t>
            </a:r>
            <a:r>
              <a:rPr lang="en-US" sz="2400" baseline="-25000" smtClean="0"/>
              <a:t>L</a:t>
            </a:r>
          </a:p>
          <a:p>
            <a:pPr eaLnBrk="1" hangingPunct="1">
              <a:buFont typeface="Wingdings 2" pitchFamily="18" charset="2"/>
              <a:buNone/>
            </a:pPr>
            <a:r>
              <a:rPr lang="en-US" sz="2400" smtClean="0"/>
              <a:t>4. Hence the shared secret is x</a:t>
            </a:r>
            <a:r>
              <a:rPr lang="en-US" sz="2400" baseline="-25000" smtClean="0"/>
              <a:t>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457200"/>
            <a:ext cx="8077200" cy="6186309"/>
          </a:xfrm>
          <a:prstGeom prst="rect">
            <a:avLst/>
          </a:prstGeom>
        </p:spPr>
        <p:txBody>
          <a:bodyPr wrap="square">
            <a:spAutoFit/>
          </a:bodyPr>
          <a:lstStyle/>
          <a:p>
            <a:r>
              <a:rPr lang="en-US" dirty="0" smtClean="0"/>
              <a:t>Susan can encrypt a message using Bob's Public Key. Bob uses his Private Key to decrypt the message. Any of Bob's coworkers might have access to the message Susan encrypted, but without Bob's Private Key, the data is worthless.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With his private key and the right software, Bob can put digital signatures on documents and other data. </a:t>
            </a:r>
          </a:p>
          <a:p>
            <a:r>
              <a:rPr lang="en-US" dirty="0" smtClean="0"/>
              <a:t>A digital signature is a "stamp" Bob places on the data which is unique to Bob, and is very difficult to forge. In addition, the signature assures that any changes made to the data that has been signed can not go undetected.</a:t>
            </a:r>
          </a:p>
          <a:p>
            <a:pPr lvl="0" fontAlgn="base">
              <a:spcBef>
                <a:spcPct val="0"/>
              </a:spcBef>
              <a:spcAft>
                <a:spcPct val="0"/>
              </a:spcAft>
            </a:pPr>
            <a:endParaRPr lang="en-US" dirty="0" smtClean="0">
              <a:solidFill>
                <a:srgbClr val="000000"/>
              </a:solidFill>
              <a:latin typeface="Lucida Sans Unicode (Body)"/>
              <a:ea typeface="Times New Roman" pitchFamily="18" charset="0"/>
              <a:cs typeface="Times New Roman" pitchFamily="18" charset="0"/>
            </a:endParaRPr>
          </a:p>
        </p:txBody>
      </p:sp>
      <p:pic>
        <p:nvPicPr>
          <p:cNvPr id="18434" name="Picture 2"/>
          <p:cNvPicPr>
            <a:picLocks noChangeAspect="1" noChangeArrowheads="1"/>
          </p:cNvPicPr>
          <p:nvPr/>
        </p:nvPicPr>
        <p:blipFill>
          <a:blip r:embed="rId2"/>
          <a:srcRect/>
          <a:stretch>
            <a:fillRect/>
          </a:stretch>
        </p:blipFill>
        <p:spPr bwMode="auto">
          <a:xfrm>
            <a:off x="1066800" y="1676400"/>
            <a:ext cx="6476999" cy="2895599"/>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a:stretch>
            <a:fillRect/>
          </a:stretch>
        </p:blipFill>
        <p:spPr bwMode="auto">
          <a:xfrm>
            <a:off x="1905000" y="228600"/>
            <a:ext cx="5257800" cy="2209800"/>
          </a:xfrm>
          <a:prstGeom prst="rect">
            <a:avLst/>
          </a:prstGeom>
          <a:noFill/>
          <a:ln w="9525">
            <a:noFill/>
            <a:miter lim="800000"/>
            <a:headEnd/>
            <a:tailEnd/>
          </a:ln>
          <a:effectLst/>
        </p:spPr>
      </p:pic>
      <p:sp>
        <p:nvSpPr>
          <p:cNvPr id="6" name="Rectangle 5"/>
          <p:cNvSpPr/>
          <p:nvPr/>
        </p:nvSpPr>
        <p:spPr>
          <a:xfrm>
            <a:off x="381000" y="2413338"/>
            <a:ext cx="8382000" cy="1200329"/>
          </a:xfrm>
          <a:prstGeom prst="rect">
            <a:avLst/>
          </a:prstGeom>
        </p:spPr>
        <p:txBody>
          <a:bodyPr wrap="square">
            <a:spAutoFit/>
          </a:bodyPr>
          <a:lstStyle/>
          <a:p>
            <a:r>
              <a:rPr lang="en-US" dirty="0" smtClean="0"/>
              <a:t>To sign a document, Bob's software will crunch down the data into just a few lines by a process called "hashing". These few lines are called a message digest. (It is not possible to change a message digest back into the original data from which it was created.)</a:t>
            </a:r>
            <a:endParaRPr lang="en-US" dirty="0"/>
          </a:p>
        </p:txBody>
      </p:sp>
      <p:pic>
        <p:nvPicPr>
          <p:cNvPr id="19460" name="Picture 4"/>
          <p:cNvPicPr>
            <a:picLocks noChangeAspect="1" noChangeArrowheads="1"/>
          </p:cNvPicPr>
          <p:nvPr/>
        </p:nvPicPr>
        <p:blipFill>
          <a:blip r:embed="rId3"/>
          <a:srcRect/>
          <a:stretch>
            <a:fillRect/>
          </a:stretch>
        </p:blipFill>
        <p:spPr bwMode="auto">
          <a:xfrm>
            <a:off x="3048000" y="3886200"/>
            <a:ext cx="3114675" cy="971550"/>
          </a:xfrm>
          <a:prstGeom prst="rect">
            <a:avLst/>
          </a:prstGeom>
          <a:noFill/>
          <a:ln w="9525">
            <a:noFill/>
            <a:miter lim="800000"/>
            <a:headEnd/>
            <a:tailEnd/>
          </a:ln>
          <a:effectLst/>
        </p:spPr>
      </p:pic>
      <p:sp>
        <p:nvSpPr>
          <p:cNvPr id="19462" name="Rectangle 6"/>
          <p:cNvSpPr>
            <a:spLocks noChangeArrowheads="1"/>
          </p:cNvSpPr>
          <p:nvPr/>
        </p:nvSpPr>
        <p:spPr bwMode="auto">
          <a:xfrm>
            <a:off x="533401" y="4724400"/>
            <a:ext cx="8153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Lucida Sans Unicode (Body)"/>
                <a:ea typeface="Times New Roman" pitchFamily="18" charset="0"/>
                <a:cs typeface="Times New Roman" pitchFamily="18" charset="0"/>
              </a:rPr>
              <a:t>Bob's software then encrypts the message digest with his private key. The result is the digital signature.</a:t>
            </a:r>
            <a:endParaRPr kumimoji="0" lang="en-US" b="0" i="0" u="none" strike="noStrike" cap="none" normalizeH="0" baseline="0" dirty="0" smtClean="0">
              <a:ln>
                <a:noFill/>
              </a:ln>
              <a:solidFill>
                <a:schemeClr val="tx1"/>
              </a:solidFill>
              <a:effectLst/>
              <a:latin typeface="Lucida Sans Unicode (Body)"/>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p:cNvPicPr>
            <a:picLocks noChangeAspect="1" noChangeArrowheads="1"/>
          </p:cNvPicPr>
          <p:nvPr/>
        </p:nvPicPr>
        <p:blipFill>
          <a:blip r:embed="rId2"/>
          <a:srcRect/>
          <a:stretch>
            <a:fillRect/>
          </a:stretch>
        </p:blipFill>
        <p:spPr bwMode="auto">
          <a:xfrm>
            <a:off x="2133600" y="228600"/>
            <a:ext cx="4572000" cy="1981200"/>
          </a:xfrm>
          <a:prstGeom prst="rect">
            <a:avLst/>
          </a:prstGeom>
          <a:noFill/>
          <a:ln w="9525">
            <a:noFill/>
            <a:miter lim="800000"/>
            <a:headEnd/>
            <a:tailEnd/>
          </a:ln>
          <a:effectLst/>
        </p:spPr>
      </p:pic>
      <p:sp>
        <p:nvSpPr>
          <p:cNvPr id="23557" name="Rectangle 5"/>
          <p:cNvSpPr>
            <a:spLocks noChangeArrowheads="1"/>
          </p:cNvSpPr>
          <p:nvPr/>
        </p:nvSpPr>
        <p:spPr bwMode="auto">
          <a:xfrm>
            <a:off x="228600" y="2438400"/>
            <a:ext cx="8229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mj-lt"/>
                <a:ea typeface="Times New Roman" pitchFamily="18" charset="0"/>
                <a:cs typeface="Times New Roman" pitchFamily="18" charset="0"/>
              </a:rPr>
              <a:t>Finally, Bob's software appends the digital signature to document. All of the data that was hashed has been signed.</a:t>
            </a:r>
            <a:endParaRPr kumimoji="0" lang="en-US" b="0" i="0" u="none" strike="noStrike" cap="none" normalizeH="0" baseline="0" dirty="0" smtClean="0">
              <a:ln>
                <a:noFill/>
              </a:ln>
              <a:solidFill>
                <a:schemeClr val="tx1"/>
              </a:solidFill>
              <a:effectLst/>
              <a:latin typeface="+mj-lt"/>
              <a:cs typeface="Arial" pitchFamily="34" charset="0"/>
            </a:endParaRPr>
          </a:p>
        </p:txBody>
      </p:sp>
      <p:pic>
        <p:nvPicPr>
          <p:cNvPr id="23558" name="Picture 6"/>
          <p:cNvPicPr>
            <a:picLocks noChangeAspect="1" noChangeArrowheads="1"/>
          </p:cNvPicPr>
          <p:nvPr/>
        </p:nvPicPr>
        <p:blipFill>
          <a:blip r:embed="rId3"/>
          <a:srcRect/>
          <a:stretch>
            <a:fillRect/>
          </a:stretch>
        </p:blipFill>
        <p:spPr bwMode="auto">
          <a:xfrm>
            <a:off x="2209800" y="3429000"/>
            <a:ext cx="4876800" cy="20574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14400"/>
            <a:ext cx="8229600" cy="3139321"/>
          </a:xfrm>
          <a:prstGeom prst="rect">
            <a:avLst/>
          </a:prstGeom>
        </p:spPr>
        <p:txBody>
          <a:bodyPr wrap="square">
            <a:spAutoFit/>
          </a:bodyPr>
          <a:lstStyle/>
          <a:p>
            <a:pPr>
              <a:buFont typeface="Wingdings" pitchFamily="2" charset="2"/>
              <a:buChar char="q"/>
            </a:pPr>
            <a:r>
              <a:rPr lang="en-US" b="1" dirty="0" smtClean="0"/>
              <a:t> Message digests</a:t>
            </a:r>
            <a:r>
              <a:rPr lang="en-US" dirty="0" smtClean="0"/>
              <a:t> are secure one-way hash functions that take arbitrary-sized data and output a fixed-length hash value. </a:t>
            </a:r>
          </a:p>
          <a:p>
            <a:pPr>
              <a:buFont typeface="Wingdings" pitchFamily="2" charset="2"/>
              <a:buChar char="q"/>
            </a:pPr>
            <a:r>
              <a:rPr lang="en-US" dirty="0" smtClean="0"/>
              <a:t>A </a:t>
            </a:r>
            <a:r>
              <a:rPr lang="en-US" b="1" dirty="0" smtClean="0"/>
              <a:t>Message Digest</a:t>
            </a:r>
            <a:r>
              <a:rPr lang="en-US" dirty="0" smtClean="0"/>
              <a:t> object starts out initialized. The data is processed through it using the update methods. At any point reset can be called to reset the </a:t>
            </a:r>
            <a:r>
              <a:rPr lang="en-US" b="1" dirty="0" smtClean="0"/>
              <a:t>digest</a:t>
            </a:r>
            <a:r>
              <a:rPr lang="en-US" dirty="0" smtClean="0"/>
              <a:t>.</a:t>
            </a:r>
          </a:p>
          <a:p>
            <a:pPr>
              <a:buFont typeface="Wingdings" pitchFamily="2" charset="2"/>
              <a:buChar char="q"/>
            </a:pPr>
            <a:r>
              <a:rPr lang="en-US" dirty="0" smtClean="0"/>
              <a:t> Message digest is basically a fingerprint or summary of the message.</a:t>
            </a:r>
          </a:p>
          <a:p>
            <a:pPr>
              <a:buFont typeface="Wingdings" pitchFamily="2" charset="2"/>
              <a:buChar char="q"/>
            </a:pPr>
            <a:r>
              <a:rPr lang="en-US" dirty="0" smtClean="0"/>
              <a:t> Message digest functions also called </a:t>
            </a:r>
            <a:r>
              <a:rPr lang="en-US" i="1" dirty="0" smtClean="0"/>
              <a:t>hash functions</a:t>
            </a:r>
            <a:r>
              <a:rPr lang="en-US" dirty="0" smtClean="0"/>
              <a:t> , are used to produce digital summaries of information called message digests.</a:t>
            </a:r>
          </a:p>
          <a:p>
            <a:pPr>
              <a:buFont typeface="Wingdings" pitchFamily="2" charset="2"/>
              <a:buChar char="q"/>
            </a:pPr>
            <a:r>
              <a:rPr lang="en-US" dirty="0" smtClean="0"/>
              <a:t> Message digests are commonly 128 bits to 160 bits in length and provide a digital identifier for each digital file or document. </a:t>
            </a:r>
          </a:p>
          <a:p>
            <a:pPr>
              <a:buFont typeface="Wingdings" pitchFamily="2" charset="2"/>
              <a:buChar char="q"/>
            </a:pPr>
            <a:r>
              <a:rPr lang="en-US" dirty="0" smtClean="0"/>
              <a:t> It is similar to CRC or LRC.</a:t>
            </a:r>
            <a:endParaRPr lang="en-US" dirty="0"/>
          </a:p>
        </p:txBody>
      </p:sp>
      <p:sp>
        <p:nvSpPr>
          <p:cNvPr id="3" name="TextBox 2"/>
          <p:cNvSpPr txBox="1"/>
          <p:nvPr/>
        </p:nvSpPr>
        <p:spPr>
          <a:xfrm>
            <a:off x="457200" y="381000"/>
            <a:ext cx="4876800" cy="523220"/>
          </a:xfrm>
          <a:prstGeom prst="rect">
            <a:avLst/>
          </a:prstGeom>
          <a:noFill/>
        </p:spPr>
        <p:txBody>
          <a:bodyPr wrap="square" rtlCol="0">
            <a:spAutoFit/>
          </a:bodyPr>
          <a:lstStyle/>
          <a:p>
            <a:r>
              <a:rPr lang="en-US" sz="2800" b="1" dirty="0" smtClean="0"/>
              <a:t>Message Digest</a:t>
            </a:r>
            <a:endParaRPr lang="en-US" sz="2800" b="1" dirty="0"/>
          </a:p>
        </p:txBody>
      </p:sp>
      <p:pic>
        <p:nvPicPr>
          <p:cNvPr id="22530" name="Picture 2" descr="Cc962033.DSCH03(en-us,TechNet.10).gif"/>
          <p:cNvPicPr>
            <a:picLocks noChangeAspect="1" noChangeArrowheads="1"/>
          </p:cNvPicPr>
          <p:nvPr/>
        </p:nvPicPr>
        <p:blipFill>
          <a:blip r:embed="rId2"/>
          <a:srcRect/>
          <a:stretch>
            <a:fillRect/>
          </a:stretch>
        </p:blipFill>
        <p:spPr bwMode="auto">
          <a:xfrm>
            <a:off x="2514600" y="4419600"/>
            <a:ext cx="4953000" cy="21336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TotalTime>
  <Words>1863</Words>
  <Application>Microsoft Office PowerPoint</Application>
  <PresentationFormat>On-screen Show (4:3)</PresentationFormat>
  <Paragraphs>442</Paragraphs>
  <Slides>50</Slides>
  <Notes>12</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Concourse</vt:lpstr>
      <vt:lpstr>Slide 1</vt:lpstr>
      <vt:lpstr>Slide 2</vt:lpstr>
      <vt:lpstr>Slide 3</vt:lpstr>
      <vt:lpstr>Slide 4</vt:lpstr>
      <vt:lpstr>Slide 5</vt:lpstr>
      <vt:lpstr>Slide 6</vt:lpstr>
      <vt:lpstr>Slide 7</vt:lpstr>
      <vt:lpstr>Slide 8</vt:lpstr>
      <vt:lpstr>Slide 9</vt:lpstr>
      <vt:lpstr>Slide 10</vt:lpstr>
      <vt:lpstr>Introduction</vt:lpstr>
      <vt:lpstr>MD5 Algorithm Structure</vt:lpstr>
      <vt:lpstr>Implementation Steps</vt:lpstr>
      <vt:lpstr>Implementation Steps</vt:lpstr>
      <vt:lpstr>Implementation Steps</vt:lpstr>
      <vt:lpstr>Implementation Steps</vt:lpstr>
      <vt:lpstr>Implementation Steps</vt:lpstr>
      <vt:lpstr>SECURE HASHING ALGORITHM Purpose: Authentication  :  Not Encryption</vt:lpstr>
      <vt:lpstr>Applications:   One-way hash functions</vt:lpstr>
      <vt:lpstr>Basic Hash Function Diagram</vt:lpstr>
      <vt:lpstr>Message Diagram</vt:lpstr>
      <vt:lpstr>SHA-1 (160 bit message) Algorithm Framework</vt:lpstr>
      <vt:lpstr>SHA-1 Framework Continued</vt:lpstr>
      <vt:lpstr>SHA-1 Framework Continued</vt:lpstr>
      <vt:lpstr>SHA-1 Framework Final Step</vt:lpstr>
      <vt:lpstr>SHA-1 Framework Continued</vt:lpstr>
      <vt:lpstr>Message Diagram</vt:lpstr>
      <vt:lpstr>SHA-1 Message Digest</vt:lpstr>
      <vt:lpstr>Cryptanalysis and Limitation</vt:lpstr>
      <vt:lpstr>Merkle-Hellman Knapsack</vt:lpstr>
      <vt:lpstr>Knapsack Problem</vt:lpstr>
      <vt:lpstr>Knapsack Problem</vt:lpstr>
      <vt:lpstr>Knapsack Cryptosystem</vt:lpstr>
      <vt:lpstr>Knapsack Cryptosystem</vt:lpstr>
      <vt:lpstr>Knapsack Example</vt:lpstr>
      <vt:lpstr>Knapsack Weakness</vt:lpstr>
      <vt:lpstr>Elliptic Curve Cryptography</vt:lpstr>
      <vt:lpstr>Discrete Logarithm Problem (DLP)</vt:lpstr>
      <vt:lpstr>Point Multiplication</vt:lpstr>
      <vt:lpstr>Point Addition</vt:lpstr>
      <vt:lpstr>Point Addition</vt:lpstr>
      <vt:lpstr>Point Doubling</vt:lpstr>
      <vt:lpstr>Point Doubling</vt:lpstr>
      <vt:lpstr>Finite Fields</vt:lpstr>
      <vt:lpstr>EC on Prime field Fp</vt:lpstr>
      <vt:lpstr>EC on Binary field F2m</vt:lpstr>
      <vt:lpstr>Elliptic Curve Domain parameters</vt:lpstr>
      <vt:lpstr>Implementations</vt:lpstr>
      <vt:lpstr>Implementations</vt:lpstr>
      <vt:lpstr>Implementations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Arnav</cp:lastModifiedBy>
  <cp:revision>17</cp:revision>
  <dcterms:created xsi:type="dcterms:W3CDTF">2006-08-16T00:00:00Z</dcterms:created>
  <dcterms:modified xsi:type="dcterms:W3CDTF">2017-01-18T17:47:22Z</dcterms:modified>
</cp:coreProperties>
</file>